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3"/>
  </p:notesMasterIdLst>
  <p:sldIdLst>
    <p:sldId id="477" r:id="rId2"/>
    <p:sldId id="469" r:id="rId3"/>
    <p:sldId id="496" r:id="rId4"/>
    <p:sldId id="497" r:id="rId5"/>
    <p:sldId id="498" r:id="rId6"/>
    <p:sldId id="483" r:id="rId7"/>
    <p:sldId id="489" r:id="rId8"/>
    <p:sldId id="474" r:id="rId9"/>
    <p:sldId id="499" r:id="rId10"/>
    <p:sldId id="479" r:id="rId11"/>
    <p:sldId id="490" r:id="rId12"/>
    <p:sldId id="500" r:id="rId13"/>
    <p:sldId id="502" r:id="rId14"/>
    <p:sldId id="484" r:id="rId15"/>
    <p:sldId id="475" r:id="rId16"/>
    <p:sldId id="491" r:id="rId17"/>
    <p:sldId id="501" r:id="rId18"/>
    <p:sldId id="492" r:id="rId19"/>
    <p:sldId id="476" r:id="rId20"/>
    <p:sldId id="493" r:id="rId21"/>
    <p:sldId id="478" r:id="rId22"/>
    <p:sldId id="494" r:id="rId23"/>
    <p:sldId id="481" r:id="rId24"/>
    <p:sldId id="485" r:id="rId25"/>
    <p:sldId id="480" r:id="rId26"/>
    <p:sldId id="482" r:id="rId27"/>
    <p:sldId id="495" r:id="rId28"/>
    <p:sldId id="468" r:id="rId29"/>
    <p:sldId id="487" r:id="rId30"/>
    <p:sldId id="486" r:id="rId31"/>
    <p:sldId id="488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  <a:srgbClr val="FFFF00"/>
    <a:srgbClr val="996633"/>
    <a:srgbClr val="009900"/>
    <a:srgbClr val="CC99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780" autoAdjust="0"/>
  </p:normalViewPr>
  <p:slideViewPr>
    <p:cSldViewPr>
      <p:cViewPr varScale="1">
        <p:scale>
          <a:sx n="122" d="100"/>
          <a:sy n="122" d="100"/>
        </p:scale>
        <p:origin x="93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05E3F0-05B7-4FAF-85A9-BC969DC78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30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BE5B-6707-443E-AAD3-E5AA7F8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537B58-DC84-4926-9856-CC4EC7A5A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ssa.net/wssa/weed/composite-list-of-wee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b="1" dirty="0">
                <a:solidFill>
                  <a:srgbClr val="FFFF00"/>
                </a:solidFill>
              </a:rPr>
              <a:t>2015 Baseline Results for the U.S. &amp; Canada</a:t>
            </a:r>
          </a:p>
          <a:p>
            <a:r>
              <a:rPr lang="en-US" altLang="en-US" sz="3200" b="1" dirty="0">
                <a:solidFill>
                  <a:srgbClr val="FFFF00"/>
                </a:solidFill>
              </a:rPr>
              <a:t>(690 survey responses)</a:t>
            </a:r>
          </a:p>
          <a:p>
            <a:endParaRPr lang="en-US" altLang="en-US" sz="2400" b="1" dirty="0">
              <a:solidFill>
                <a:srgbClr val="FFFF00"/>
              </a:solidFill>
            </a:endParaRPr>
          </a:p>
          <a:p>
            <a:r>
              <a:rPr lang="en-US" altLang="en-US" sz="40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FF6600"/>
                </a:solidFill>
              </a:rPr>
              <a:t>Most Common and Troublesome Weeds in 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26 Crop, Non-crop, and Aquatic areas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" y="2679091"/>
            <a:ext cx="8778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1) alfalfa, 2) aquatic – irrigation &amp; flood control, 3) aquatic – lakes, rivers, reservoirs, 4) aquatic – ponds, 5) canola, 6) corn, 7) cotton, 8) forestry, 9) fruits &amp; nuts, 10) natural areas – parks, wildlife refuges, 11) ornamentals, 12) pastures – rangeland, other hay, 13) peanut, 14) pulse crops, 15) rice, 16) right-of-ways – rail, road, utility, 17) sorghum, 18) soybean, 19) spring cereal grains, 20) sugarbeet, 21) turf, 22) vegetables – cole crops, 23) vegetables – cucurbits, 24) vegetables – fruiting, 25) vegetables – other, and 26) winter cereal grains.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" y="4279291"/>
            <a:ext cx="8625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FF6600"/>
                </a:solidFill>
              </a:rPr>
              <a:t>Common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refer to those weeds you most frequently see.</a:t>
            </a:r>
          </a:p>
          <a:p>
            <a:pPr algn="l"/>
            <a:endParaRPr lang="en-US" sz="1600" dirty="0">
              <a:solidFill>
                <a:srgbClr val="FFFFFF"/>
              </a:solidFill>
            </a:endParaRPr>
          </a:p>
          <a:p>
            <a:pPr marL="341313" indent="-341313" algn="l"/>
            <a:r>
              <a:rPr lang="en-US" u="sng" dirty="0">
                <a:solidFill>
                  <a:srgbClr val="FF6600"/>
                </a:solidFill>
              </a:rPr>
              <a:t>Troublesome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are those that are most difficult to control, but may not be widespread.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" y="5257800"/>
            <a:ext cx="870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WSSA’s Composite List of Weeds is used for weed common and latin names</a:t>
            </a:r>
          </a:p>
          <a:p>
            <a:r>
              <a:rPr lang="en-US" sz="1600" b="1" dirty="0">
                <a:solidFill>
                  <a:srgbClr val="FFFF00"/>
                </a:solidFill>
                <a:hlinkClick r:id="rId3"/>
              </a:rPr>
              <a:t>http://wssa.net/wssa/weed/composite-list-of-weeds/</a:t>
            </a:r>
            <a:r>
              <a:rPr lang="en-US" sz="1600" b="1" dirty="0">
                <a:solidFill>
                  <a:srgbClr val="FFFF00"/>
                </a:solidFill>
              </a:rPr>
              <a:t> 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ACAC5E-877D-42BA-807B-5130F4BB91B7}"/>
              </a:ext>
            </a:extLst>
          </p:cNvPr>
          <p:cNvSpPr/>
          <p:nvPr/>
        </p:nvSpPr>
        <p:spPr>
          <a:xfrm>
            <a:off x="175260" y="6081494"/>
            <a:ext cx="877824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chemeClr val="bg1"/>
                </a:solidFill>
              </a:rPr>
              <a:t>Suggested citation</a:t>
            </a:r>
            <a:r>
              <a:rPr lang="en-US" sz="1200" b="1" dirty="0">
                <a:solidFill>
                  <a:schemeClr val="bg1"/>
                </a:solidFill>
              </a:rPr>
              <a:t>: Van </a:t>
            </a:r>
            <a:r>
              <a:rPr lang="en-US" sz="1200" b="1" dirty="0" err="1">
                <a:solidFill>
                  <a:schemeClr val="bg1"/>
                </a:solidFill>
              </a:rPr>
              <a:t>Wychen</a:t>
            </a:r>
            <a:r>
              <a:rPr lang="en-US" sz="1200" b="1" dirty="0">
                <a:solidFill>
                  <a:schemeClr val="bg1"/>
                </a:solidFill>
              </a:rPr>
              <a:t> L (2015) 2015 Baseline Survey of the Most Common and Troublesome Weeds in the United States and Canada. Weed Science Society of America National Weed Survey Dataset. Available: http://wssa.net/wp-content/uploads/2015-Weed-Survey_Baseline.xlsx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7281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0141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0141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886841"/>
              </p:ext>
            </p:extLst>
          </p:nvPr>
        </p:nvGraphicFramePr>
        <p:xfrm>
          <a:off x="190500" y="234696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 sorrel (7)*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quackgrass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goldenrod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15 species (2)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88743"/>
              </p:ext>
            </p:extLst>
          </p:nvPr>
        </p:nvGraphicFramePr>
        <p:xfrm>
          <a:off x="4762500" y="2331720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spreading dogbane (4)*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quackgrass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red sorrel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Rubus spp.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eastern poison-ivy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fescue spp.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Fruits &amp; Nuts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(17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876800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Rubus spp. included bristly and southern dewberry.</a:t>
            </a:r>
          </a:p>
        </p:txBody>
      </p:sp>
    </p:spTree>
    <p:extLst>
      <p:ext uri="{BB962C8B-B14F-4D97-AF65-F5344CB8AC3E}">
        <p14:creationId xmlns:p14="http://schemas.microsoft.com/office/powerpoint/2010/main" val="98193656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6 Weeds in Natural Areas- Parks, Refuges 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(52 survey respondents)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43000"/>
            <a:ext cx="2193560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43000"/>
            <a:ext cx="2977097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97750"/>
              </p:ext>
            </p:extLst>
          </p:nvPr>
        </p:nvGraphicFramePr>
        <p:xfrm>
          <a:off x="190500" y="2230038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(17)*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garlic mustard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Elaeagnus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multiflora rose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among 4 species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644667"/>
              </p:ext>
            </p:extLst>
          </p:nvPr>
        </p:nvGraphicFramePr>
        <p:xfrm>
          <a:off x="4762500" y="2214798"/>
          <a:ext cx="41529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Bromus spp. (12)*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toadflax spp.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knapweed spp.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leafy spurge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cogongrass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Japanese knotweed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953000"/>
            <a:ext cx="8458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Bromus spp. included downy brome (cheatgrass), and smooth and red brome.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toadflax spp. included yellow and Dalmatian toadflax.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knapweed spp. included Russian, spotted, and diffuse knapweed and yellow starthistle.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Elaeagnus spp. included autumn-olive and Russian-olive.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Ornamentals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(21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21975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07281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07281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28240"/>
              </p:ext>
            </p:extLst>
          </p:nvPr>
        </p:nvGraphicFramePr>
        <p:xfrm>
          <a:off x="190500" y="211836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Chamaesyce spp. (14)*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woodsorrel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bittercress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chickweed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45769"/>
              </p:ext>
            </p:extLst>
          </p:nvPr>
        </p:nvGraphicFramePr>
        <p:xfrm>
          <a:off x="4762500" y="2103120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nutsedge spp. (12)*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Chamaesyce spp.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bittercress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woodsorrel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Phyllanthus spp.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0050" y="4381143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Chamaesyce spp. included prostrate and spotted spurge.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 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 woodsorrel spp. included creeping and yellow woodsorrel.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 crabgrass spp. included large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 bittercress spp. included flexuous, hairy, and little bittercress.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 Phyllanthus spp. included chamber-bitter and long-stalked Phyllanthus.</a:t>
            </a:r>
          </a:p>
        </p:txBody>
      </p:sp>
    </p:spTree>
    <p:extLst>
      <p:ext uri="{BB962C8B-B14F-4D97-AF65-F5344CB8AC3E}">
        <p14:creationId xmlns:p14="http://schemas.microsoft.com/office/powerpoint/2010/main" val="389215708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6 Weeds in Pasture, Rangeland, other Hay 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(54 survey respondents)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43000"/>
            <a:ext cx="2193560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43000"/>
            <a:ext cx="2977097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620"/>
              </p:ext>
            </p:extLst>
          </p:nvPr>
        </p:nvGraphicFramePr>
        <p:xfrm>
          <a:off x="190500" y="2230038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(19)*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(14)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Carduus spp. 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ragweed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leafy spurge (8)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knapweed spp. (8)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641075"/>
              </p:ext>
            </p:extLst>
          </p:nvPr>
        </p:nvGraphicFramePr>
        <p:xfrm>
          <a:off x="4762500" y="2214798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(18)*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leafy spurge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toadflax spp.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knapweed spp.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Bromus spp. (10)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Tie among 2 species (9)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691896"/>
            <a:ext cx="8458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Bromus spp. included Japanese, red, and downy brome (cheatgrass), and rescuegrass.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toadflax spp. included yellow and Dalmatian toadflax.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Carduus spp. included musk, plumeless, and Italian thistle.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knapweed spp. included Russian, spotted and diffuse knapweed and yellow starthistle.</a:t>
            </a:r>
          </a:p>
        </p:txBody>
      </p:sp>
    </p:spTree>
    <p:extLst>
      <p:ext uri="{BB962C8B-B14F-4D97-AF65-F5344CB8AC3E}">
        <p14:creationId xmlns:p14="http://schemas.microsoft.com/office/powerpoint/2010/main" val="288238253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379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379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638945"/>
              </p:ext>
            </p:extLst>
          </p:nvPr>
        </p:nvGraphicFramePr>
        <p:xfrm>
          <a:off x="190500" y="233934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(6)*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Texas millet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154997"/>
              </p:ext>
            </p:extLst>
          </p:nvPr>
        </p:nvGraphicFramePr>
        <p:xfrm>
          <a:off x="4762500" y="232410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(7)*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Texas millet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Peanuts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(6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343400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nutsedge spp. included yellow and purple nutsedge.</a:t>
            </a:r>
          </a:p>
        </p:txBody>
      </p:sp>
    </p:spTree>
    <p:extLst>
      <p:ext uri="{BB962C8B-B14F-4D97-AF65-F5344CB8AC3E}">
        <p14:creationId xmlns:p14="http://schemas.microsoft.com/office/powerpoint/2010/main" val="142732674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>
                <a:solidFill>
                  <a:srgbClr val="FFFF00"/>
                </a:solidFill>
              </a:rPr>
              <a:t>Top 5 Weeds in Pulse Crops</a:t>
            </a:r>
          </a:p>
          <a:p>
            <a:r>
              <a:rPr lang="en-US" altLang="en-US" sz="2400">
                <a:solidFill>
                  <a:srgbClr val="FFFF00"/>
                </a:solidFill>
              </a:rPr>
              <a:t>(15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430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430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574493"/>
              </p:ext>
            </p:extLst>
          </p:nvPr>
        </p:nvGraphicFramePr>
        <p:xfrm>
          <a:off x="190500" y="2188547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mustard spp. (9)*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foxtail spp. (9)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32833"/>
              </p:ext>
            </p:extLst>
          </p:nvPr>
        </p:nvGraphicFramePr>
        <p:xfrm>
          <a:off x="4762500" y="2173307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Galium spp. 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(8)*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(5)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419600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mustard spp. included wild mustard, rapeseed (volunteer canola) and field pennycress.  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Galium spp. included catchweed bedstraw (cleavers) and false cleavers.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foxtail spp. included green, giant, and yellow foxtail.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 and Powell amaranth.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4572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Rice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(6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261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547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5475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45621"/>
              </p:ext>
            </p:extLst>
          </p:nvPr>
        </p:nvGraphicFramePr>
        <p:xfrm>
          <a:off x="190500" y="240030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Cyperus spp. (6)*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barnyardgrass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Amazon sprangletop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rice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biotypes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08289"/>
              </p:ext>
            </p:extLst>
          </p:nvPr>
        </p:nvGraphicFramePr>
        <p:xfrm>
          <a:off x="4762500" y="238506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sprangletop spp. (6)*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rice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biotypes (6)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Cyperus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barnyardgrass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343400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Cyperus spp. included yellow nutsedge, rice flatsedge and annual 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sprangletop spp. included Amazon and Nealley’s sprangletop.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Right-Of-Ways 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(30 survey respondents)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43000"/>
            <a:ext cx="2193560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43000"/>
            <a:ext cx="2977097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644688"/>
              </p:ext>
            </p:extLst>
          </p:nvPr>
        </p:nvGraphicFramePr>
        <p:xfrm>
          <a:off x="190500" y="2230038"/>
          <a:ext cx="43053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(11)*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ragweed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poison-hemlock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Salsola spp.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johnsongrass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dandelion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00609"/>
              </p:ext>
            </p:extLst>
          </p:nvPr>
        </p:nvGraphicFramePr>
        <p:xfrm>
          <a:off x="4762500" y="2214798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(11)*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johnsongrass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Japanese knotweed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knapweed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Tie among 3 species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5137428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knapweed spp. included Russian, spotted and diffuse knapweed and yellow starthistle.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Salsola spp. included Russian-thistle, barbwire Russian-thistle, and Salsola australis.</a:t>
            </a:r>
          </a:p>
        </p:txBody>
      </p:sp>
    </p:spTree>
    <p:extLst>
      <p:ext uri="{BB962C8B-B14F-4D97-AF65-F5344CB8AC3E}">
        <p14:creationId xmlns:p14="http://schemas.microsoft.com/office/powerpoint/2010/main" val="205792862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7620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Sorghum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(17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430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57536"/>
              </p:ext>
            </p:extLst>
          </p:nvPr>
        </p:nvGraphicFramePr>
        <p:xfrm>
          <a:off x="190500" y="2340947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(14)*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large crabgrass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johnsongrass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Urochloa spp.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39482"/>
              </p:ext>
            </p:extLst>
          </p:nvPr>
        </p:nvGraphicFramePr>
        <p:xfrm>
          <a:off x="4686300" y="236220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johnsongrass (11)*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Urochloa spp.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shattercane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9965" y="4721185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foxtail spp. included green, giant and yellow foxtail.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Urochloa spp. included Texas millet and broadleaf signalgrass.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sharppod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crabgrass.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23900" y="130176"/>
            <a:ext cx="7772400" cy="93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379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379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13681"/>
              </p:ext>
            </p:extLst>
          </p:nvPr>
        </p:nvGraphicFramePr>
        <p:xfrm>
          <a:off x="190500" y="2339340"/>
          <a:ext cx="43053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foxtail spp. (56)*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(49)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waterhemp (34)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(34)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(31)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 (30)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(28)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678414"/>
              </p:ext>
            </p:extLst>
          </p:nvPr>
        </p:nvGraphicFramePr>
        <p:xfrm>
          <a:off x="4762500" y="2324100"/>
          <a:ext cx="41529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(48)*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(46)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waterhemp (44)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giant ragweed (36)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(33)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 spp. (32)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(29)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7 Weeds in Soybeans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(90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078849"/>
            <a:ext cx="8458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sz="1000" b="1" dirty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foxtail spp. included giant, green and yellow foxtail.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pigweed spp. included redroot and smooth pigweed and Powell amaranth.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morningglory spp. included ivyleaf, pitted, and tall morningglory.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>
                <a:solidFill>
                  <a:srgbClr val="FFFF00"/>
                </a:solidFill>
              </a:rPr>
              <a:t>Top 5 Weeds in Alfalfa</a:t>
            </a:r>
          </a:p>
          <a:p>
            <a:r>
              <a:rPr lang="en-US" altLang="en-US" sz="2400">
                <a:solidFill>
                  <a:srgbClr val="FFFF00"/>
                </a:solidFill>
              </a:rPr>
              <a:t>(16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575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430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430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40500"/>
              </p:ext>
            </p:extLst>
          </p:nvPr>
        </p:nvGraphicFramePr>
        <p:xfrm>
          <a:off x="190500" y="2188547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mustard spp. (13)*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dandelion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chickweed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Lamium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71834"/>
              </p:ext>
            </p:extLst>
          </p:nvPr>
        </p:nvGraphicFramePr>
        <p:xfrm>
          <a:off x="4762500" y="2173307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mustard spp. (11)*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dandelion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 thistle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572000"/>
            <a:ext cx="845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mustard spp. included flixweed, shepherd’s-purse, field pennycress, wild, tumble, and African mustard, tansymustard spp., London rocket, and wild radish. </a:t>
            </a: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Bromus spp. included downy brome (cheatgrass), cheat and rescuegrass.</a:t>
            </a: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foxtail spp. included giant, green and yellow foxtail.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Lamium spp. included henbit and purple deadnettle.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-762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7620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Spring Cereal Grains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(31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92649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480602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480602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52111"/>
              </p:ext>
            </p:extLst>
          </p:nvPr>
        </p:nvGraphicFramePr>
        <p:xfrm>
          <a:off x="190500" y="2526149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oat (22)*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(20)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894361"/>
              </p:ext>
            </p:extLst>
          </p:nvPr>
        </p:nvGraphicFramePr>
        <p:xfrm>
          <a:off x="4762500" y="2510909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oat (23)*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(18)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foxtail spp. (11)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774049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foxtail spp. included green and yellow foxtail.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01007"/>
              </p:ext>
            </p:extLst>
          </p:nvPr>
        </p:nvGraphicFramePr>
        <p:xfrm>
          <a:off x="190500" y="2340947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(7)*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ragweed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3 species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30509"/>
              </p:ext>
            </p:extLst>
          </p:nvPr>
        </p:nvGraphicFramePr>
        <p:xfrm>
          <a:off x="4762500" y="2325707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(6)*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ragweed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velvetleaf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Sugarbeets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(7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572000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pigweed spp. included redroot pigweed and Powell amaranth.</a:t>
            </a:r>
          </a:p>
        </p:txBody>
      </p:sp>
    </p:spTree>
    <p:extLst>
      <p:ext uri="{BB962C8B-B14F-4D97-AF65-F5344CB8AC3E}">
        <p14:creationId xmlns:p14="http://schemas.microsoft.com/office/powerpoint/2010/main" val="212868311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Turf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(32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17495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0575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0575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49032"/>
              </p:ext>
            </p:extLst>
          </p:nvPr>
        </p:nvGraphicFramePr>
        <p:xfrm>
          <a:off x="190500" y="210312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crabgrass spp. (33)*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dandelion (18)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clover spp. (18)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annual bluegrass (17)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plantain spp. (13)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18422"/>
              </p:ext>
            </p:extLst>
          </p:nvPr>
        </p:nvGraphicFramePr>
        <p:xfrm>
          <a:off x="4762500" y="208788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nutsedge spp. (18)*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Paspalum spp. (15)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blue violet 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annual bluegrass (13)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ground ivy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267200"/>
            <a:ext cx="8458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sz="9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and smooth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Paspalum spp. included dallisgrass, thin paspalum and bahiagrass.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clover spp. included white clover.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plantain spp. included buckhorn and broadleaf plantain.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23900" y="1206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81207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09807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09807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37466"/>
              </p:ext>
            </p:extLst>
          </p:nvPr>
        </p:nvGraphicFramePr>
        <p:xfrm>
          <a:off x="190500" y="2355354"/>
          <a:ext cx="43053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(4)*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mustard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9990"/>
              </p:ext>
            </p:extLst>
          </p:nvPr>
        </p:nvGraphicFramePr>
        <p:xfrm>
          <a:off x="4762500" y="2340114"/>
          <a:ext cx="41529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mustard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(4)*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3 Weeds in Vegetables- Cole Crops, Greens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(6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191000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mustard spp. included shepherd’s-purse and wild radish.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nutsedge.</a:t>
            </a:r>
          </a:p>
        </p:txBody>
      </p:sp>
    </p:spTree>
    <p:extLst>
      <p:ext uri="{BB962C8B-B14F-4D97-AF65-F5344CB8AC3E}">
        <p14:creationId xmlns:p14="http://schemas.microsoft.com/office/powerpoint/2010/main" val="206840567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479536"/>
              </p:ext>
            </p:extLst>
          </p:nvPr>
        </p:nvGraphicFramePr>
        <p:xfrm>
          <a:off x="190500" y="2340947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(5)*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nutsedge spp.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43952"/>
              </p:ext>
            </p:extLst>
          </p:nvPr>
        </p:nvGraphicFramePr>
        <p:xfrm>
          <a:off x="4762500" y="2325707"/>
          <a:ext cx="41529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nutsedge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(7)*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5 species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Cucurbits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(7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510207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crabgrass.</a:t>
            </a:r>
          </a:p>
        </p:txBody>
      </p:sp>
    </p:spTree>
    <p:extLst>
      <p:ext uri="{BB962C8B-B14F-4D97-AF65-F5344CB8AC3E}">
        <p14:creationId xmlns:p14="http://schemas.microsoft.com/office/powerpoint/2010/main" val="801241617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077203"/>
              </p:ext>
            </p:extLst>
          </p:nvPr>
        </p:nvGraphicFramePr>
        <p:xfrm>
          <a:off x="190500" y="2340947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nightshade spp. (5)*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barnyardgrass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 among 4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species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535937"/>
              </p:ext>
            </p:extLst>
          </p:nvPr>
        </p:nvGraphicFramePr>
        <p:xfrm>
          <a:off x="4762500" y="2325707"/>
          <a:ext cx="41529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nutsedge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nightshade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5 species (2)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Fruiting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(8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191000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nightshade spp. included eastern black, black and hairy nightshade.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pigweed.</a:t>
            </a:r>
          </a:p>
        </p:txBody>
      </p:sp>
    </p:spTree>
    <p:extLst>
      <p:ext uri="{BB962C8B-B14F-4D97-AF65-F5344CB8AC3E}">
        <p14:creationId xmlns:p14="http://schemas.microsoft.com/office/powerpoint/2010/main" val="2761869849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51917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04317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04317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967550"/>
              </p:ext>
            </p:extLst>
          </p:nvPr>
        </p:nvGraphicFramePr>
        <p:xfrm>
          <a:off x="190500" y="2249864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(13)*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barnyardgrass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large crabgrass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60593"/>
              </p:ext>
            </p:extLst>
          </p:nvPr>
        </p:nvGraphicFramePr>
        <p:xfrm>
          <a:off x="4762500" y="2234624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6 species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Vegetables- Other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(18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557117"/>
            <a:ext cx="8458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Powell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foxtail spp. included green, giant, and yellow foxtail.</a:t>
            </a:r>
          </a:p>
        </p:txBody>
      </p:sp>
    </p:spTree>
    <p:extLst>
      <p:ext uri="{BB962C8B-B14F-4D97-AF65-F5344CB8AC3E}">
        <p14:creationId xmlns:p14="http://schemas.microsoft.com/office/powerpoint/2010/main" val="3028589444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39951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68551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75275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57308"/>
              </p:ext>
            </p:extLst>
          </p:nvPr>
        </p:nvGraphicFramePr>
        <p:xfrm>
          <a:off x="190500" y="2314098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mustard spp. (22)*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Bromus spp. (18)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Lamium spp. (17)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chickweed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wild oat (9)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424467"/>
              </p:ext>
            </p:extLst>
          </p:nvPr>
        </p:nvGraphicFramePr>
        <p:xfrm>
          <a:off x="4762500" y="2298858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(22)*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Italian ryegrass 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chickweed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(9)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cereal (feral) rye (8)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jointed goatgrass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6 Weeds in Winter Cereal Grains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(34 survey respondents)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721185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mustard spp. included field pennycress, rapeseed (volunteer canola), wild, blue and tumble mustard, flixweed, tansymustard spp. and shepherd’s-purse. 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Bromus spp. included downy brome (cheatgrass), cheat and rescuegrass.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Lamium spp. included henbit and purple deadnettle. 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Common</a:t>
            </a:r>
            <a:r>
              <a:rPr lang="en-US" altLang="en-US" sz="3200" dirty="0">
                <a:solidFill>
                  <a:srgbClr val="FFFF00"/>
                </a:solidFill>
              </a:rPr>
              <a:t> Weeds among all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Terrestrial Crop and Non-crop Areas 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(606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6976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11536"/>
              </p:ext>
            </p:extLst>
          </p:nvPr>
        </p:nvGraphicFramePr>
        <p:xfrm>
          <a:off x="190500" y="2743200"/>
          <a:ext cx="43053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(184)*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(163)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(123)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(122)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(96)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(92)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(89)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mustard spp. (88)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(85)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 (73)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0" y="2209800"/>
            <a:ext cx="4267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foxtail spp. included green, giant, and yellow foxtail.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large, smooth and southern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Powell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ivyleaf, pitted, tall, and sharppod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mustard spp. included rapeseed (volunteer canola), wild, black, white, tumble, African, hedge and blue mustard, shepherd’s-purse,  flixweed, tansymustard spp., wild radish, field pennycress and London rocket.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Common</a:t>
            </a:r>
            <a:r>
              <a:rPr lang="en-US" altLang="en-US" sz="3200" dirty="0">
                <a:solidFill>
                  <a:srgbClr val="FFFF00"/>
                </a:solidFill>
              </a:rPr>
              <a:t> Weeds among 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all Aquatic Areas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(84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6976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0524"/>
              </p:ext>
            </p:extLst>
          </p:nvPr>
        </p:nvGraphicFramePr>
        <p:xfrm>
          <a:off x="190500" y="2743200"/>
          <a:ext cx="43053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Myriophyllum spp.(45)*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Potamogeton spp. (43)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hydrilla (24)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Najas spp. (18)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waterhyacinth (15)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Lemna spp. (15)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Ludwigia spp. (15)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Typha spp. (15)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algae spp. (14)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coontail (14)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8200" y="2057400"/>
            <a:ext cx="43891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Myriophyllum spp. included Eurasian, variable and northern watermilfoil, watermilfoil hybrids, and parrotfeather.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Potamogeton spp. included curlyleaf, Illinois, leafy, American, Richardson’s, and floatingleaf pondweed.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Najas spp. included southern, brittleleaf, slender and hollyleaf naiad.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Lemna spp. included common duckweed.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Ludwigia spp. included creeping and Uruguay waterprimrose and primrose-willow.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Typha spp. included common and blue cattail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algae spp. included filamentous and planktonic algae and “harmful algal blooms”.</a:t>
            </a:r>
          </a:p>
        </p:txBody>
      </p:sp>
    </p:spTree>
    <p:extLst>
      <p:ext uri="{BB962C8B-B14F-4D97-AF65-F5344CB8AC3E}">
        <p14:creationId xmlns:p14="http://schemas.microsoft.com/office/powerpoint/2010/main" val="38145296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-34290" y="28575"/>
            <a:ext cx="923544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Aquatic-Irrigation, Flood Control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(7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447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6002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6002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59437"/>
              </p:ext>
            </p:extLst>
          </p:nvPr>
        </p:nvGraphicFramePr>
        <p:xfrm>
          <a:off x="190500" y="2645747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hydrilla (3)*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waterlettuce (3)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sago pondweed (3)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horned pondweed (3)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 among 5</a:t>
                      </a: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species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88406"/>
              </p:ext>
            </p:extLst>
          </p:nvPr>
        </p:nvGraphicFramePr>
        <p:xfrm>
          <a:off x="4762500" y="2630507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hydrilla (3)*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waterlettuce (3)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sago pondweed (2)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horned pondweed (2)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alligatorweed (2)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773275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>
                <a:solidFill>
                  <a:schemeClr val="bg1"/>
                </a:solidFill>
              </a:rPr>
              <a:t>* number of survey respondents who listed the weed species as one of their  top 5 weeds in this aquatic area.</a:t>
            </a:r>
          </a:p>
        </p:txBody>
      </p:sp>
    </p:spTree>
    <p:extLst>
      <p:ext uri="{BB962C8B-B14F-4D97-AF65-F5344CB8AC3E}">
        <p14:creationId xmlns:p14="http://schemas.microsoft.com/office/powerpoint/2010/main" val="3288676820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Troublesome</a:t>
            </a:r>
            <a:r>
              <a:rPr lang="en-US" altLang="en-US" sz="3200" dirty="0">
                <a:solidFill>
                  <a:srgbClr val="FFFF00"/>
                </a:solidFill>
              </a:rPr>
              <a:t> Weeds among all Terrestrial Crop and Non-crop Areas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(606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24400" y="2802791"/>
            <a:ext cx="426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>
                <a:solidFill>
                  <a:schemeClr val="bg1"/>
                </a:solidFill>
              </a:rPr>
              <a:t>morningglory spp. included ivyleaf, pitted, tall, and sharppod morningglory.</a:t>
            </a:r>
          </a:p>
          <a:p>
            <a:pPr marL="109538" indent="-109538" algn="l">
              <a:buFontTx/>
              <a:buChar char="-"/>
            </a:pPr>
            <a:r>
              <a:rPr lang="en-US" sz="160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>
                <a:solidFill>
                  <a:schemeClr val="bg1"/>
                </a:solidFill>
              </a:rPr>
              <a:t>foxtail spp. included giant, green, and yellow foxtail.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86339" y="169765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95459"/>
              </p:ext>
            </p:extLst>
          </p:nvPr>
        </p:nvGraphicFramePr>
        <p:xfrm>
          <a:off x="304800" y="2727960"/>
          <a:ext cx="41529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(127)*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(101)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(97)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horseweed (marestail) (94)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 (92)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(90)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(90)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(89)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giant ragweed (71)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foxtail</a:t>
                      </a: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738060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Troublesome</a:t>
            </a:r>
            <a:r>
              <a:rPr lang="en-US" altLang="en-US" sz="3200" dirty="0">
                <a:solidFill>
                  <a:srgbClr val="FFFF00"/>
                </a:solidFill>
              </a:rPr>
              <a:t> Weeds among 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all Aquatic Areas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(84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1638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86339" y="169765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440658"/>
              </p:ext>
            </p:extLst>
          </p:nvPr>
        </p:nvGraphicFramePr>
        <p:xfrm>
          <a:off x="190500" y="2743200"/>
          <a:ext cx="43053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Myriophyllum spp. (47)*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hydrilla (45)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Potamogeton spp. (26)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waterhyacinth (19)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Salvinia spp. (14)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algae spp. (13)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Lemna spp. (13)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Ludwigia spp. (13)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waterlettuce (12)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 among 2 species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48200" y="2445127"/>
            <a:ext cx="43891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Myriophyllum spp. included Eurasian, variable and northern watermilfoil, watermilfoil hybrids, and parrotfeather.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Potamogeton spp. included curlyleaf, Illinois, leafy, American and Richardson’s pondweed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Salvinia spp. included giant salvinia and water fern.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algae spp. included filamentous and planktonic algae and “harmful algal blooms”.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Lemna spp. included common duckweed.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Ludwigia spp. included creeping and Uruguay waterprimrose and primrose-willow.</a:t>
            </a:r>
          </a:p>
        </p:txBody>
      </p:sp>
    </p:spTree>
    <p:extLst>
      <p:ext uri="{BB962C8B-B14F-4D97-AF65-F5344CB8AC3E}">
        <p14:creationId xmlns:p14="http://schemas.microsoft.com/office/powerpoint/2010/main" val="6205483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-209550" y="-152400"/>
            <a:ext cx="958215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000" dirty="0">
                <a:solidFill>
                  <a:srgbClr val="FFFF00"/>
                </a:solidFill>
              </a:rPr>
              <a:t>Top 7 Weeds in Aquatic-Lakes, Rivers, Reservoirs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(58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03825"/>
            <a:ext cx="8235950" cy="629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0668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0668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882467"/>
              </p:ext>
            </p:extLst>
          </p:nvPr>
        </p:nvGraphicFramePr>
        <p:xfrm>
          <a:off x="190500" y="2112347"/>
          <a:ext cx="43053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Myriophyllum spp.(36)*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Potamogeton spp. (30)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hydrilla (18)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coontail (12)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waterhyacinth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Najas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Ludwigia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51850"/>
              </p:ext>
            </p:extLst>
          </p:nvPr>
        </p:nvGraphicFramePr>
        <p:xfrm>
          <a:off x="4762500" y="2097107"/>
          <a:ext cx="41529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Myriophyllum spp.(41)*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hydrilla (36)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Potamogeton spp. (20)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waterhyacinth (17)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Salvinia spp. (13)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Ludwigia spp. (9)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waterlettuce (9)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781252"/>
            <a:ext cx="8458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aquatic area.</a:t>
            </a:r>
          </a:p>
          <a:p>
            <a:pPr marL="109538" indent="-109538" algn="l">
              <a:buFont typeface="Arial" charset="0"/>
              <a:buChar char="•"/>
            </a:pPr>
            <a:endParaRPr lang="en-US" sz="8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Myriophyllum spp. included Eurasian, variable and northern watermilfoil, watermilfoil hybrids, and parrotfeather.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Potamogeton spp. included curlyleaf, Illinois, leafy, American and Richardson’s pondweed.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Salvinia spp. included giant salvinia and water fern.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Najas spp. included southern, brittleleaf, and slender naiad.</a:t>
            </a:r>
          </a:p>
        </p:txBody>
      </p:sp>
    </p:spTree>
    <p:extLst>
      <p:ext uri="{BB962C8B-B14F-4D97-AF65-F5344CB8AC3E}">
        <p14:creationId xmlns:p14="http://schemas.microsoft.com/office/powerpoint/2010/main" val="2365781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-34290" y="28575"/>
            <a:ext cx="923544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6 Weeds in Aquatic- Ponds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(19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8585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15985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15985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01904"/>
              </p:ext>
            </p:extLst>
          </p:nvPr>
        </p:nvGraphicFramePr>
        <p:xfrm>
          <a:off x="190500" y="2261532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Potamogeton spp. (11)*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duckweed (10)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algae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Eurasian watermilfoil (7)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Najas spp.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Wolffia</a:t>
                      </a:r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(6)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54225"/>
              </p:ext>
            </p:extLst>
          </p:nvPr>
        </p:nvGraphicFramePr>
        <p:xfrm>
          <a:off x="4762500" y="2246292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duckweed (8)*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algae spp. (7)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Wolffia spp. (7)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Eleocharis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hydrilla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Potamogeton spp.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721185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aquatic area.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Potamogeton spp. included curlyleaf, Illinois, leafy and floatingleaf pondweed.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algae spp. included filamentous and planktonic algae and “harmful algal blooms”.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Eleocharis spp. included slender spikerush.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Najas spp. included southern and hollyleaf naiad.</a:t>
            </a:r>
          </a:p>
        </p:txBody>
      </p:sp>
    </p:spTree>
    <p:extLst>
      <p:ext uri="{BB962C8B-B14F-4D97-AF65-F5344CB8AC3E}">
        <p14:creationId xmlns:p14="http://schemas.microsoft.com/office/powerpoint/2010/main" val="268681359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Canola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(16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575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861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861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26345"/>
              </p:ext>
            </p:extLst>
          </p:nvPr>
        </p:nvGraphicFramePr>
        <p:xfrm>
          <a:off x="190500" y="2331720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wild oat (10)*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mustard spp.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foxtail spp.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57161"/>
              </p:ext>
            </p:extLst>
          </p:nvPr>
        </p:nvGraphicFramePr>
        <p:xfrm>
          <a:off x="4762500" y="231648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(9)*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mustard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Galium spp.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oat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kochia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680228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15888" indent="-115888" algn="l"/>
            <a:r>
              <a:rPr lang="en-US" sz="1600" dirty="0">
                <a:solidFill>
                  <a:schemeClr val="bg1"/>
                </a:solidFill>
              </a:rPr>
              <a:t>- mustard spp. included wild, blue, and white mustard, flixweed, tansymustard spp., wild radish and shepherd’s-purse.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Galium spp. included catchweed bedstraw (cleavers) and false cleavers.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foxtail spp. included green foxtail.</a:t>
            </a:r>
          </a:p>
        </p:txBody>
      </p:sp>
    </p:spTree>
    <p:extLst>
      <p:ext uri="{BB962C8B-B14F-4D97-AF65-F5344CB8AC3E}">
        <p14:creationId xmlns:p14="http://schemas.microsoft.com/office/powerpoint/2010/main" val="232799753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7 Weeds in Corn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(82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430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430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26344"/>
              </p:ext>
            </p:extLst>
          </p:nvPr>
        </p:nvGraphicFramePr>
        <p:xfrm>
          <a:off x="190500" y="2188547"/>
          <a:ext cx="43053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foxtail spp. (55)*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(43)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waterhemp (29)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(28)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(26)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velvetleaf (24)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(24)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795592"/>
              </p:ext>
            </p:extLst>
          </p:nvPr>
        </p:nvGraphicFramePr>
        <p:xfrm>
          <a:off x="4762500" y="2173307"/>
          <a:ext cx="41529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 (38)*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(33)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(31)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giant ragweed (28)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(26)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foxtail spp. (25)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johnsongrass (16)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967407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foxtail spp. included giant, green and yellow foxtail.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ivyleaf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Powell amaranth.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Cotton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(27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24940"/>
            <a:ext cx="8235950" cy="8382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642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6425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81648"/>
              </p:ext>
            </p:extLst>
          </p:nvPr>
        </p:nvGraphicFramePr>
        <p:xfrm>
          <a:off x="190500" y="220980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(25)*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morningglory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(21)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large crabgrass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Urochloa spp. (9)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80209"/>
              </p:ext>
            </p:extLst>
          </p:nvPr>
        </p:nvGraphicFramePr>
        <p:xfrm>
          <a:off x="4762500" y="2194560"/>
          <a:ext cx="4152900" cy="2987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(27)*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 spp. (25)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Russian-thistle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large crabgrass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prickly sida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Urochloa spp.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5257800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morningglory spp. included ivyleaf, pitted, tall and sharppod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Urochloa spp. included Texas and browntop millet and broadleaf signalgrass.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Forestry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(14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430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430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438720"/>
              </p:ext>
            </p:extLst>
          </p:nvPr>
        </p:nvGraphicFramePr>
        <p:xfrm>
          <a:off x="190500" y="2188547"/>
          <a:ext cx="4305300" cy="2484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Mary’s-grass (Japanese stiltgrass) (5)*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honeysuckle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Japanese barberry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Elaeagnus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kudzu (3)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multiflora rose (3)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184839"/>
              </p:ext>
            </p:extLst>
          </p:nvPr>
        </p:nvGraphicFramePr>
        <p:xfrm>
          <a:off x="4762500" y="2173307"/>
          <a:ext cx="4152900" cy="2110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Mary’s-grass (Japanese stiltgrass) (5)*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honeysuckle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barberry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privet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kudzu (3)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797385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honeysuckle spp. included Japanese and Amur honeysuckle.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barberry spp. included Japanese and European barberry.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Elaeagnus spp. included autumn-olive and thorny olive.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privet spp. included Chinese privet.</a:t>
            </a:r>
          </a:p>
        </p:txBody>
      </p:sp>
    </p:spTree>
    <p:extLst>
      <p:ext uri="{BB962C8B-B14F-4D97-AF65-F5344CB8AC3E}">
        <p14:creationId xmlns:p14="http://schemas.microsoft.com/office/powerpoint/2010/main" val="394422484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39331</TotalTime>
  <Words>4585</Words>
  <Application>Microsoft Office PowerPoint</Application>
  <PresentationFormat>On-screen Show (4:3)</PresentationFormat>
  <Paragraphs>1005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7_Default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and Regional Weed Science Societies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of Science Policy Update</dc:title>
  <dc:creator>Lee Van Wychen</dc:creator>
  <cp:lastModifiedBy>Muthukumar Bagavathiannan</cp:lastModifiedBy>
  <cp:revision>1266</cp:revision>
  <dcterms:created xsi:type="dcterms:W3CDTF">2006-02-24T14:55:09Z</dcterms:created>
  <dcterms:modified xsi:type="dcterms:W3CDTF">2017-11-29T14:38:32Z</dcterms:modified>
</cp:coreProperties>
</file>