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7"/>
  </p:notesMasterIdLst>
  <p:sldIdLst>
    <p:sldId id="477" r:id="rId2"/>
    <p:sldId id="469" r:id="rId3"/>
    <p:sldId id="483" r:id="rId4"/>
    <p:sldId id="474" r:id="rId5"/>
    <p:sldId id="479" r:id="rId6"/>
    <p:sldId id="484" r:id="rId7"/>
    <p:sldId id="475" r:id="rId8"/>
    <p:sldId id="476" r:id="rId9"/>
    <p:sldId id="478" r:id="rId10"/>
    <p:sldId id="481" r:id="rId11"/>
    <p:sldId id="485" r:id="rId12"/>
    <p:sldId id="480" r:id="rId13"/>
    <p:sldId id="482" r:id="rId14"/>
    <p:sldId id="468" r:id="rId15"/>
    <p:sldId id="486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  <a:srgbClr val="FFFF00"/>
    <a:srgbClr val="996633"/>
    <a:srgbClr val="009900"/>
    <a:srgbClr val="CC99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780" autoAdjust="0"/>
  </p:normalViewPr>
  <p:slideViewPr>
    <p:cSldViewPr>
      <p:cViewPr varScale="1">
        <p:scale>
          <a:sx n="122" d="100"/>
          <a:sy n="122" d="100"/>
        </p:scale>
        <p:origin x="93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05E3F0-05B7-4FAF-85A9-BC969DC78A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8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BE5B-6707-443E-AAD3-E5AA7F891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537B58-DC84-4926-9856-CC4EC7A5A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ssa.net/wssa/weed/composite-list-of-wee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b="1" dirty="0">
                <a:solidFill>
                  <a:srgbClr val="FFFF00"/>
                </a:solidFill>
              </a:rPr>
              <a:t>2016 Results for the U.S. &amp; Canada</a:t>
            </a:r>
          </a:p>
          <a:p>
            <a:r>
              <a:rPr lang="en-US" altLang="en-US" sz="3200" b="1" dirty="0">
                <a:solidFill>
                  <a:srgbClr val="FFFF00"/>
                </a:solidFill>
              </a:rPr>
              <a:t>(195 survey responses)</a:t>
            </a:r>
          </a:p>
          <a:p>
            <a:endParaRPr lang="en-US" altLang="en-US" sz="2400" b="1" dirty="0">
              <a:solidFill>
                <a:srgbClr val="FFFF00"/>
              </a:solidFill>
            </a:endParaRPr>
          </a:p>
          <a:p>
            <a:r>
              <a:rPr lang="en-US" altLang="en-US" sz="40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FF6600"/>
                </a:solidFill>
              </a:rPr>
              <a:t>Most Common and Troublesome Weeds in 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Broadleaf Crops, Fruits &amp; Vegetables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2912983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1) alfalfa, 2) canola, 3) cotton, 4) fruits &amp; nuts, 5) peanut, 6) pulse crops,  7) soybean, 8) sugarbeets, 9) vegetables- cole crops, greens 10) vegetables- cucurbits, 11) vegetables- fruiting, and 12) vegetables- other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716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092208"/>
            <a:ext cx="8625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FF6600"/>
                </a:solidFill>
              </a:rPr>
              <a:t>Common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refer to those weeds you most frequently see.</a:t>
            </a:r>
          </a:p>
          <a:p>
            <a:pPr algn="l"/>
            <a:endParaRPr lang="en-US" sz="1600" dirty="0">
              <a:solidFill>
                <a:srgbClr val="FFFFFF"/>
              </a:solidFill>
            </a:endParaRPr>
          </a:p>
          <a:p>
            <a:pPr marL="341313" indent="-341313" algn="l"/>
            <a:r>
              <a:rPr lang="en-US" u="sng" dirty="0">
                <a:solidFill>
                  <a:srgbClr val="FF6600"/>
                </a:solidFill>
              </a:rPr>
              <a:t>Troublesome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are those that are most difficult to control, but may not be widespread.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" y="5194012"/>
            <a:ext cx="870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WSSA’s Composite List of Weeds is used for weed common and latin names</a:t>
            </a:r>
          </a:p>
          <a:p>
            <a:r>
              <a:rPr lang="en-US" sz="1600" b="1" dirty="0">
                <a:solidFill>
                  <a:srgbClr val="FFFF00"/>
                </a:solidFill>
                <a:hlinkClick r:id="rId3"/>
              </a:rPr>
              <a:t>http://wssa.net/wssa/weed/composite-list-of-weeds/</a:t>
            </a:r>
            <a:r>
              <a:rPr lang="en-US" sz="1600" b="1" dirty="0">
                <a:solidFill>
                  <a:srgbClr val="FFFF00"/>
                </a:solidFill>
              </a:rPr>
              <a:t> 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4BF743-AFA2-45D8-860E-11A847C8C4CD}"/>
              </a:ext>
            </a:extLst>
          </p:cNvPr>
          <p:cNvSpPr/>
          <p:nvPr/>
        </p:nvSpPr>
        <p:spPr>
          <a:xfrm>
            <a:off x="163882" y="6053528"/>
            <a:ext cx="885444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chemeClr val="bg1"/>
                </a:solidFill>
              </a:rPr>
              <a:t>Suggested citation</a:t>
            </a:r>
            <a:r>
              <a:rPr lang="en-US" sz="1200" b="1" dirty="0">
                <a:solidFill>
                  <a:schemeClr val="bg1"/>
                </a:solidFill>
              </a:rPr>
              <a:t>: Van </a:t>
            </a:r>
            <a:r>
              <a:rPr lang="en-US" sz="1200" b="1" dirty="0" err="1">
                <a:solidFill>
                  <a:schemeClr val="bg1"/>
                </a:solidFill>
              </a:rPr>
              <a:t>Wychen</a:t>
            </a:r>
            <a:r>
              <a:rPr lang="en-US" sz="1200" b="1" dirty="0">
                <a:solidFill>
                  <a:schemeClr val="bg1"/>
                </a:solidFill>
              </a:rPr>
              <a:t> L (2016) 2016 Survey of the Most Common and Troublesome Weeds in Broadleaf Crops, Fruits &amp; Vegetables in the United States and Canada. Weed Science Society of America National Weed Survey Dataset. Available: http://wssa.net/wp-content/uploads/2016-Weed-Survey_Broadleaf-crops.xlsx 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23900" y="1206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3471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3951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3951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0125"/>
              </p:ext>
            </p:extLst>
          </p:nvPr>
        </p:nvGraphicFramePr>
        <p:xfrm>
          <a:off x="190500" y="2385060"/>
          <a:ext cx="43053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(3)*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088509"/>
              </p:ext>
            </p:extLst>
          </p:nvPr>
        </p:nvGraphicFramePr>
        <p:xfrm>
          <a:off x="4762500" y="2369820"/>
          <a:ext cx="4152900" cy="746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mustard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(4)*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Tie among 3 species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3 Weeds in Vegetables- Cole Crops, Greens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(5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810000"/>
            <a:ext cx="8458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mustard spp. included shepherd’s-purse and wild radish.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crabgrass.</a:t>
            </a:r>
          </a:p>
        </p:txBody>
      </p:sp>
    </p:spTree>
    <p:extLst>
      <p:ext uri="{BB962C8B-B14F-4D97-AF65-F5344CB8AC3E}">
        <p14:creationId xmlns:p14="http://schemas.microsoft.com/office/powerpoint/2010/main" val="206840567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45964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74564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74564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038121"/>
              </p:ext>
            </p:extLst>
          </p:nvPr>
        </p:nvGraphicFramePr>
        <p:xfrm>
          <a:off x="190500" y="2320111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(8)*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purslane spp.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52409"/>
              </p:ext>
            </p:extLst>
          </p:nvPr>
        </p:nvGraphicFramePr>
        <p:xfrm>
          <a:off x="4762500" y="2304871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(7)*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purslane spp.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nightshade spp.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Cucurbits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(9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246364"/>
            <a:ext cx="845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and southern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purslane spp. included common and pink purslane.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nightshade spp. included eastern black and black nightshade.</a:t>
            </a:r>
          </a:p>
        </p:txBody>
      </p:sp>
    </p:spTree>
    <p:extLst>
      <p:ext uri="{BB962C8B-B14F-4D97-AF65-F5344CB8AC3E}">
        <p14:creationId xmlns:p14="http://schemas.microsoft.com/office/powerpoint/2010/main" val="80124161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02747"/>
              </p:ext>
            </p:extLst>
          </p:nvPr>
        </p:nvGraphicFramePr>
        <p:xfrm>
          <a:off x="190500" y="2340947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(5)*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nightshade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23361"/>
              </p:ext>
            </p:extLst>
          </p:nvPr>
        </p:nvGraphicFramePr>
        <p:xfrm>
          <a:off x="4762500" y="2325707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nightshade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(8)*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3 species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Fruiting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(10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419600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nightshade spp. included eastern black, American black, and hairy nightshade.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crabgrass.</a:t>
            </a:r>
          </a:p>
        </p:txBody>
      </p:sp>
    </p:spTree>
    <p:extLst>
      <p:ext uri="{BB962C8B-B14F-4D97-AF65-F5344CB8AC3E}">
        <p14:creationId xmlns:p14="http://schemas.microsoft.com/office/powerpoint/2010/main" val="276186984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576728"/>
              </p:ext>
            </p:extLst>
          </p:nvPr>
        </p:nvGraphicFramePr>
        <p:xfrm>
          <a:off x="190500" y="2340947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(10)*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barnyardgrass 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nightshade spp. 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837284"/>
              </p:ext>
            </p:extLst>
          </p:nvPr>
        </p:nvGraphicFramePr>
        <p:xfrm>
          <a:off x="4762500" y="2325707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(8)*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nightshade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Other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(13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176117"/>
            <a:ext cx="8458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nightshade spp. included hairy and eastern black nightshade.</a:t>
            </a:r>
          </a:p>
        </p:txBody>
      </p:sp>
    </p:spTree>
    <p:extLst>
      <p:ext uri="{BB962C8B-B14F-4D97-AF65-F5344CB8AC3E}">
        <p14:creationId xmlns:p14="http://schemas.microsoft.com/office/powerpoint/2010/main" val="302858944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Common</a:t>
            </a:r>
            <a:r>
              <a:rPr lang="en-US" altLang="en-US" sz="3200" dirty="0">
                <a:solidFill>
                  <a:srgbClr val="FFFF00"/>
                </a:solidFill>
              </a:rPr>
              <a:t> Weeds among all Broadleaf Crops, Fruits, and Vegetables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(195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6976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764262"/>
              </p:ext>
            </p:extLst>
          </p:nvPr>
        </p:nvGraphicFramePr>
        <p:xfrm>
          <a:off x="190500" y="2743200"/>
          <a:ext cx="43053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(80)*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(71)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(62)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(56)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(55)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crabgrass spp. (41)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 (40)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horseweed (marestail) (38)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(33)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Echinochloa spp. (32)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0" y="2802791"/>
            <a:ext cx="426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Powell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foxtail spp. included green, giant, and yellow foxtail.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ivyleaf, pitted, and tall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and southern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Echinochloa spp. included barnyardgrass and junglerice.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Troublesome</a:t>
            </a:r>
            <a:r>
              <a:rPr lang="en-US" altLang="en-US" sz="3200" dirty="0">
                <a:solidFill>
                  <a:srgbClr val="FFFF00"/>
                </a:solidFill>
              </a:rPr>
              <a:t> Weeds among all Broadleaf Crops, Fruits, and Vegetables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(195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802791"/>
            <a:ext cx="426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ivyleaf, pitted, and tall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Powell amaranth.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86339" y="169765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21043"/>
              </p:ext>
            </p:extLst>
          </p:nvPr>
        </p:nvGraphicFramePr>
        <p:xfrm>
          <a:off x="304800" y="2727960"/>
          <a:ext cx="41529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(66)*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(60)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horseweed (marestail) (55)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(54)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 (49)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(46)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(42)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(35)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(33)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giant ragweed (33)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73806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Alfalfa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(24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575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861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861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92035"/>
              </p:ext>
            </p:extLst>
          </p:nvPr>
        </p:nvGraphicFramePr>
        <p:xfrm>
          <a:off x="190500" y="233172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mustard spp. (19)*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dandelion (9)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Bromus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160852"/>
              </p:ext>
            </p:extLst>
          </p:nvPr>
        </p:nvGraphicFramePr>
        <p:xfrm>
          <a:off x="4762500" y="231648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 thistle (9)*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mustard spp.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dandelion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downy brome (cheatgrass)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419600"/>
            <a:ext cx="845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mustard spp. included shepherd’s-purse, flixweed, tansymustard spp., field pennycress, yellow rocket, and blue, tumble and tall hedge mustard.</a:t>
            </a: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foxtail spp. included giant and green foxtail.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Bromus spp. included downy brome (cheatgrass) and cheat.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Canola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(9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575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861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861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60927"/>
              </p:ext>
            </p:extLst>
          </p:nvPr>
        </p:nvGraphicFramePr>
        <p:xfrm>
          <a:off x="190500" y="233172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wild oat (5)*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Galium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green foxtail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89075"/>
              </p:ext>
            </p:extLst>
          </p:nvPr>
        </p:nvGraphicFramePr>
        <p:xfrm>
          <a:off x="4762500" y="231648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(7)*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Galium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wild oat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756428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Galium spp. included catchweed bedstraw (cleavers) and false cleavers.</a:t>
            </a:r>
          </a:p>
        </p:txBody>
      </p:sp>
    </p:spTree>
    <p:extLst>
      <p:ext uri="{BB962C8B-B14F-4D97-AF65-F5344CB8AC3E}">
        <p14:creationId xmlns:p14="http://schemas.microsoft.com/office/powerpoint/2010/main" val="23279975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Cotton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(19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88421"/>
              </p:ext>
            </p:extLst>
          </p:nvPr>
        </p:nvGraphicFramePr>
        <p:xfrm>
          <a:off x="190500" y="2340947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morningglory spp. (21)*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Urochloa spp.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crabgrass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barnyardgrass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83796"/>
              </p:ext>
            </p:extLst>
          </p:nvPr>
        </p:nvGraphicFramePr>
        <p:xfrm>
          <a:off x="4762500" y="2325707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morningglory spp. (19)*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nutsedge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johnsongrass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572000"/>
            <a:ext cx="845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morningglory spp. included ivyleaf and pitted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Urochloa spp. included broadleaf signalgrass and Texas and browntop millet.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crabgrass.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nutsedge.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7281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0141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0141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353534"/>
              </p:ext>
            </p:extLst>
          </p:nvPr>
        </p:nvGraphicFramePr>
        <p:xfrm>
          <a:off x="190500" y="2346960"/>
          <a:ext cx="4305300" cy="746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Conyza spp. (4)*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7 species (2)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51174"/>
              </p:ext>
            </p:extLst>
          </p:nvPr>
        </p:nvGraphicFramePr>
        <p:xfrm>
          <a:off x="4762500" y="233172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Conyza spp. (5)*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field bindweed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horsenettle (3)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eastern poison-ivy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Fruits &amp; Nuts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(10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572000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Conyza spp. included horseweed (marestail) and hairy fleabane.</a:t>
            </a:r>
          </a:p>
        </p:txBody>
      </p:sp>
    </p:spTree>
    <p:extLst>
      <p:ext uri="{BB962C8B-B14F-4D97-AF65-F5344CB8AC3E}">
        <p14:creationId xmlns:p14="http://schemas.microsoft.com/office/powerpoint/2010/main" val="9819365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379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379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820"/>
              </p:ext>
            </p:extLst>
          </p:nvPr>
        </p:nvGraphicFramePr>
        <p:xfrm>
          <a:off x="190500" y="2339340"/>
          <a:ext cx="43053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(5)*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Texas millet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16411"/>
              </p:ext>
            </p:extLst>
          </p:nvPr>
        </p:nvGraphicFramePr>
        <p:xfrm>
          <a:off x="4762500" y="2324100"/>
          <a:ext cx="41529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(6)*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 among 5 species (2)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3 Weeds in Peanuts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(5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962400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nutsedge spp. included yellow and purple nutsedge.</a:t>
            </a:r>
          </a:p>
        </p:txBody>
      </p:sp>
    </p:spTree>
    <p:extLst>
      <p:ext uri="{BB962C8B-B14F-4D97-AF65-F5344CB8AC3E}">
        <p14:creationId xmlns:p14="http://schemas.microsoft.com/office/powerpoint/2010/main" val="142732674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Pulse Crops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(15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7093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7093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166643"/>
              </p:ext>
            </p:extLst>
          </p:nvPr>
        </p:nvGraphicFramePr>
        <p:xfrm>
          <a:off x="190500" y="231648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(12)*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Tie among 4 species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19459"/>
              </p:ext>
            </p:extLst>
          </p:nvPr>
        </p:nvGraphicFramePr>
        <p:xfrm>
          <a:off x="4762500" y="230124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(10)*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(7)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nightshade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 among 5 species (5)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1910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/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 and Powell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nightshade spp. included hairy and eastern black nightshade.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519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379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379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986886"/>
              </p:ext>
            </p:extLst>
          </p:nvPr>
        </p:nvGraphicFramePr>
        <p:xfrm>
          <a:off x="190500" y="2339340"/>
          <a:ext cx="43053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waterhemp (34)*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(32)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(30)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(27)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(26)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(24)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velvetleaf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(23)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869809"/>
              </p:ext>
            </p:extLst>
          </p:nvPr>
        </p:nvGraphicFramePr>
        <p:xfrm>
          <a:off x="4762500" y="2324100"/>
          <a:ext cx="41529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waterhemp (43)*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(43)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(37)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giant ragweed (32)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(25)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lambsquarters (24)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(20)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7 Weeds in Soybeans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(66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078849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foxtail spp. included giant, green and yellow foxtail.</a:t>
            </a:r>
          </a:p>
          <a:p>
            <a:pPr algn="l"/>
            <a:r>
              <a:rPr lang="en-US" sz="1600" dirty="0">
                <a:solidFill>
                  <a:schemeClr val="bg1"/>
                </a:solidFill>
              </a:rPr>
              <a:t>- morningglory spp. included ivyleaf, pitted, and tall morningglory.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4713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4713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114236"/>
              </p:ext>
            </p:extLst>
          </p:nvPr>
        </p:nvGraphicFramePr>
        <p:xfrm>
          <a:off x="190500" y="239268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(10)*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redroot pigweed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foxtail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242778"/>
              </p:ext>
            </p:extLst>
          </p:nvPr>
        </p:nvGraphicFramePr>
        <p:xfrm>
          <a:off x="4762500" y="237744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(10)*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hairy nightshade (3)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Sugarbeets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(10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191000"/>
            <a:ext cx="8458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foxtail spp. included green and giant foxtail.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 and Powell amaranth.</a:t>
            </a:r>
          </a:p>
        </p:txBody>
      </p:sp>
    </p:spTree>
    <p:extLst>
      <p:ext uri="{BB962C8B-B14F-4D97-AF65-F5344CB8AC3E}">
        <p14:creationId xmlns:p14="http://schemas.microsoft.com/office/powerpoint/2010/main" val="21286831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36125</TotalTime>
  <Words>1922</Words>
  <Application>Microsoft Office PowerPoint</Application>
  <PresentationFormat>On-screen Show (4:3)</PresentationFormat>
  <Paragraphs>419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7_Default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and Regional Weed Science Societies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of Science Policy Update</dc:title>
  <dc:creator>Lee Van Wychen</dc:creator>
  <cp:lastModifiedBy>Muthukumar Bagavathiannan</cp:lastModifiedBy>
  <cp:revision>1164</cp:revision>
  <dcterms:created xsi:type="dcterms:W3CDTF">2006-02-24T14:55:09Z</dcterms:created>
  <dcterms:modified xsi:type="dcterms:W3CDTF">2017-11-29T14:29:57Z</dcterms:modified>
</cp:coreProperties>
</file>