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2"/>
  </p:notesMasterIdLst>
  <p:sldIdLst>
    <p:sldId id="477" r:id="rId2"/>
    <p:sldId id="479" r:id="rId3"/>
    <p:sldId id="470" r:id="rId4"/>
    <p:sldId id="474" r:id="rId5"/>
    <p:sldId id="473" r:id="rId6"/>
    <p:sldId id="472" r:id="rId7"/>
    <p:sldId id="475" r:id="rId8"/>
    <p:sldId id="476" r:id="rId9"/>
    <p:sldId id="468" r:id="rId10"/>
    <p:sldId id="480" r:id="rId11"/>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FFFF00"/>
    <a:srgbClr val="996633"/>
    <a:srgbClr val="009900"/>
    <a:srgbClr val="CC9900"/>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7" autoAdjust="0"/>
    <p:restoredTop sz="94780" autoAdjust="0"/>
  </p:normalViewPr>
  <p:slideViewPr>
    <p:cSldViewPr>
      <p:cViewPr varScale="1">
        <p:scale>
          <a:sx n="122" d="100"/>
          <a:sy n="122" d="100"/>
        </p:scale>
        <p:origin x="931"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A05E3F0-05B7-4FAF-85A9-BC969DC78A92}" type="slidenum">
              <a:rPr lang="en-US"/>
              <a:pPr>
                <a:defRPr/>
              </a:pPr>
              <a:t>‹#›</a:t>
            </a:fld>
            <a:endParaRPr lang="en-US" dirty="0"/>
          </a:p>
        </p:txBody>
      </p:sp>
    </p:spTree>
    <p:extLst>
      <p:ext uri="{BB962C8B-B14F-4D97-AF65-F5344CB8AC3E}">
        <p14:creationId xmlns:p14="http://schemas.microsoft.com/office/powerpoint/2010/main" val="3030688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1</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10</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2</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3</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4</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5</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6</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7</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8</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A94C8C4-7846-44FD-9167-EA5ECDEEC741}" type="slidenum">
              <a:rPr lang="en-US" altLang="en-US" smtClean="0">
                <a:solidFill>
                  <a:srgbClr val="000000"/>
                </a:solidFill>
              </a:rPr>
              <a:pPr/>
              <a:t>9</a:t>
            </a:fld>
            <a:endParaRPr lang="en-US" altLang="en-US" dirty="0">
              <a:solidFill>
                <a:srgbClr val="000000"/>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FE2BE5B-6707-443E-AAD3-E5AA7F8913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100000">
              <a:srgbClr val="000066"/>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rgbClr val="000000"/>
                </a:solidFill>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40537B58-DC84-4926-9856-CC4EC7A5A8E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ssa.net/wssa/weed/composite-list-of-weed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152400" y="-152400"/>
            <a:ext cx="8763000" cy="3154680"/>
          </a:xfrm>
          <a:prstGeom prst="rect">
            <a:avLst/>
          </a:prstGeom>
          <a:noFill/>
          <a:ln w="9525">
            <a:noFill/>
            <a:miter lim="800000"/>
            <a:headEnd/>
            <a:tailEnd/>
          </a:ln>
        </p:spPr>
        <p:txBody>
          <a:bodyPr anchor="ctr"/>
          <a:lstStyle/>
          <a:p>
            <a:r>
              <a:rPr lang="en-US" altLang="en-US" sz="3200" b="1" dirty="0">
                <a:solidFill>
                  <a:srgbClr val="FFFF00"/>
                </a:solidFill>
              </a:rPr>
              <a:t>2017 Results for the U.S. &amp; Canada</a:t>
            </a:r>
          </a:p>
          <a:p>
            <a:r>
              <a:rPr lang="en-US" altLang="en-US" sz="3200" b="1" dirty="0">
                <a:solidFill>
                  <a:srgbClr val="FFFF00"/>
                </a:solidFill>
              </a:rPr>
              <a:t>(202 survey responses)</a:t>
            </a:r>
          </a:p>
          <a:p>
            <a:endParaRPr lang="en-US" altLang="en-US" sz="2400" b="1" dirty="0">
              <a:solidFill>
                <a:srgbClr val="FFFF00"/>
              </a:solidFill>
            </a:endParaRPr>
          </a:p>
          <a:p>
            <a:r>
              <a:rPr lang="en-US" altLang="en-US" sz="4000" b="1" dirty="0">
                <a:solidFill>
                  <a:srgbClr val="FFFF00"/>
                </a:solidFill>
              </a:rPr>
              <a:t> </a:t>
            </a:r>
            <a:r>
              <a:rPr lang="en-US" altLang="en-US" sz="2400" b="1" dirty="0">
                <a:solidFill>
                  <a:srgbClr val="FF6600"/>
                </a:solidFill>
              </a:rPr>
              <a:t>Most Common and Troublesome Weeds in </a:t>
            </a:r>
          </a:p>
          <a:p>
            <a:r>
              <a:rPr lang="en-US" altLang="en-US" sz="2400" b="1" dirty="0">
                <a:solidFill>
                  <a:srgbClr val="FFFF00"/>
                </a:solidFill>
              </a:rPr>
              <a:t>Grass Crops, Pasture &amp; Turf</a:t>
            </a:r>
          </a:p>
        </p:txBody>
      </p:sp>
      <p:sp>
        <p:nvSpPr>
          <p:cNvPr id="10" name="TextBox 9"/>
          <p:cNvSpPr txBox="1"/>
          <p:nvPr/>
        </p:nvSpPr>
        <p:spPr>
          <a:xfrm>
            <a:off x="685800" y="3048000"/>
            <a:ext cx="7848600" cy="646331"/>
          </a:xfrm>
          <a:prstGeom prst="rect">
            <a:avLst/>
          </a:prstGeom>
          <a:noFill/>
        </p:spPr>
        <p:txBody>
          <a:bodyPr wrap="square" rtlCol="0">
            <a:spAutoFit/>
          </a:bodyPr>
          <a:lstStyle/>
          <a:p>
            <a:r>
              <a:rPr lang="en-US" dirty="0">
                <a:solidFill>
                  <a:srgbClr val="FFFFFF"/>
                </a:solidFill>
              </a:rPr>
              <a:t>1) corn, 2) pastures, rangeland, or other hay, 3) rice, 4) sorghum, 5) spring cereal grains, 6) turf, and  7) winter cereal grains</a:t>
            </a:r>
          </a:p>
        </p:txBody>
      </p:sp>
      <p:sp>
        <p:nvSpPr>
          <p:cNvPr id="6" name="Rectangle 5"/>
          <p:cNvSpPr>
            <a:spLocks noChangeArrowheads="1"/>
          </p:cNvSpPr>
          <p:nvPr/>
        </p:nvSpPr>
        <p:spPr bwMode="auto">
          <a:xfrm>
            <a:off x="0" y="1371600"/>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9" name="TextBox 8"/>
          <p:cNvSpPr txBox="1"/>
          <p:nvPr/>
        </p:nvSpPr>
        <p:spPr>
          <a:xfrm>
            <a:off x="457200" y="3970794"/>
            <a:ext cx="8625840" cy="892552"/>
          </a:xfrm>
          <a:prstGeom prst="rect">
            <a:avLst/>
          </a:prstGeom>
          <a:noFill/>
        </p:spPr>
        <p:txBody>
          <a:bodyPr wrap="square" rtlCol="0">
            <a:spAutoFit/>
          </a:bodyPr>
          <a:lstStyle/>
          <a:p>
            <a:pPr algn="l"/>
            <a:r>
              <a:rPr lang="en-US" u="sng" dirty="0">
                <a:solidFill>
                  <a:srgbClr val="FF6600"/>
                </a:solidFill>
              </a:rPr>
              <a:t>Common weeds</a:t>
            </a:r>
            <a:r>
              <a:rPr lang="en-US" dirty="0">
                <a:solidFill>
                  <a:srgbClr val="FF6600"/>
                </a:solidFill>
              </a:rPr>
              <a:t> </a:t>
            </a:r>
            <a:r>
              <a:rPr lang="en-US" sz="1600" dirty="0">
                <a:solidFill>
                  <a:srgbClr val="FFFFFF"/>
                </a:solidFill>
              </a:rPr>
              <a:t>refer to those weeds you most frequently see.</a:t>
            </a:r>
          </a:p>
          <a:p>
            <a:pPr algn="l"/>
            <a:endParaRPr lang="en-US" sz="1600" dirty="0">
              <a:solidFill>
                <a:srgbClr val="FFFFFF"/>
              </a:solidFill>
            </a:endParaRPr>
          </a:p>
          <a:p>
            <a:pPr marL="341313" indent="-341313" algn="l"/>
            <a:r>
              <a:rPr lang="en-US" u="sng" dirty="0">
                <a:solidFill>
                  <a:srgbClr val="FF6600"/>
                </a:solidFill>
              </a:rPr>
              <a:t>Troublesome weeds</a:t>
            </a:r>
            <a:r>
              <a:rPr lang="en-US" dirty="0">
                <a:solidFill>
                  <a:srgbClr val="FF6600"/>
                </a:solidFill>
              </a:rPr>
              <a:t> </a:t>
            </a:r>
            <a:r>
              <a:rPr lang="en-US" sz="1600" dirty="0">
                <a:solidFill>
                  <a:srgbClr val="FFFFFF"/>
                </a:solidFill>
              </a:rPr>
              <a:t>are those that are most difficult to control, but may not be widespread.</a:t>
            </a:r>
          </a:p>
        </p:txBody>
      </p:sp>
      <p:sp>
        <p:nvSpPr>
          <p:cNvPr id="11" name="TextBox 10"/>
          <p:cNvSpPr txBox="1"/>
          <p:nvPr/>
        </p:nvSpPr>
        <p:spPr>
          <a:xfrm>
            <a:off x="259080" y="5029200"/>
            <a:ext cx="8702040" cy="584775"/>
          </a:xfrm>
          <a:prstGeom prst="rect">
            <a:avLst/>
          </a:prstGeom>
          <a:noFill/>
        </p:spPr>
        <p:txBody>
          <a:bodyPr wrap="square" rtlCol="0">
            <a:spAutoFit/>
          </a:bodyPr>
          <a:lstStyle/>
          <a:p>
            <a:r>
              <a:rPr lang="en-US" sz="1600" b="1" dirty="0">
                <a:solidFill>
                  <a:srgbClr val="FFFF00"/>
                </a:solidFill>
              </a:rPr>
              <a:t>WSSA’s Composite List of Weeds is used for weed common and latin names</a:t>
            </a:r>
          </a:p>
          <a:p>
            <a:r>
              <a:rPr lang="en-US" sz="1600" b="1" dirty="0">
                <a:solidFill>
                  <a:srgbClr val="FFFF00"/>
                </a:solidFill>
                <a:hlinkClick r:id="rId3"/>
              </a:rPr>
              <a:t>http://wssa.net/wssa/weed/composite-list-of-weeds/</a:t>
            </a:r>
            <a:r>
              <a:rPr lang="en-US" sz="1600" b="1" dirty="0">
                <a:solidFill>
                  <a:srgbClr val="FFFF00"/>
                </a:solidFill>
              </a:rPr>
              <a:t>  </a:t>
            </a:r>
            <a:endParaRPr lang="en-US" sz="1600" b="1" dirty="0">
              <a:solidFill>
                <a:srgbClr val="FFFFFF"/>
              </a:solidFill>
            </a:endParaRPr>
          </a:p>
        </p:txBody>
      </p:sp>
      <p:sp>
        <p:nvSpPr>
          <p:cNvPr id="2" name="Rectangle 1">
            <a:extLst>
              <a:ext uri="{FF2B5EF4-FFF2-40B4-BE49-F238E27FC236}">
                <a16:creationId xmlns:a16="http://schemas.microsoft.com/office/drawing/2014/main" id="{D92CECEE-6D4C-4F46-A7D1-A14C78333302}"/>
              </a:ext>
            </a:extLst>
          </p:cNvPr>
          <p:cNvSpPr/>
          <p:nvPr/>
        </p:nvSpPr>
        <p:spPr>
          <a:xfrm>
            <a:off x="243422" y="6019800"/>
            <a:ext cx="8656320" cy="600164"/>
          </a:xfrm>
          <a:prstGeom prst="rect">
            <a:avLst/>
          </a:prstGeom>
          <a:solidFill>
            <a:schemeClr val="accent1">
              <a:lumMod val="50000"/>
            </a:schemeClr>
          </a:solidFill>
        </p:spPr>
        <p:txBody>
          <a:bodyPr wrap="square">
            <a:spAutoFit/>
          </a:bodyPr>
          <a:lstStyle/>
          <a:p>
            <a:pPr algn="l"/>
            <a:r>
              <a:rPr lang="en-US" sz="1100" b="1" u="sng" dirty="0">
                <a:solidFill>
                  <a:srgbClr val="FFFFFF"/>
                </a:solidFill>
              </a:rPr>
              <a:t>Suggested citation</a:t>
            </a:r>
            <a:r>
              <a:rPr lang="en-US" sz="1100" b="1" dirty="0">
                <a:solidFill>
                  <a:srgbClr val="FFFFFF"/>
                </a:solidFill>
              </a:rPr>
              <a:t>: Van </a:t>
            </a:r>
            <a:r>
              <a:rPr lang="en-US" sz="1100" b="1" dirty="0" err="1">
                <a:solidFill>
                  <a:srgbClr val="FFFFFF"/>
                </a:solidFill>
              </a:rPr>
              <a:t>Wychen</a:t>
            </a:r>
            <a:r>
              <a:rPr lang="en-US" sz="1100" b="1" dirty="0">
                <a:solidFill>
                  <a:srgbClr val="FFFFFF"/>
                </a:solidFill>
              </a:rPr>
              <a:t> L (2017) 2017 Survey of the Most Common and Troublesome Weeds in Grass Crops, Pasture and Turf in the United States and Canada. Weed Science Society of America National Weed Survey Dataset. Available: http://wssa.net/wp-content/uploads/2017-Weed-Survey_Grass-crops.xlsx</a:t>
            </a:r>
          </a:p>
        </p:txBody>
      </p:sp>
    </p:spTree>
    <p:extLst>
      <p:ext uri="{BB962C8B-B14F-4D97-AF65-F5344CB8AC3E}">
        <p14:creationId xmlns:p14="http://schemas.microsoft.com/office/powerpoint/2010/main" val="1204600085"/>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152400" y="121920"/>
            <a:ext cx="8839200" cy="1325880"/>
          </a:xfrm>
          <a:prstGeom prst="rect">
            <a:avLst/>
          </a:prstGeom>
          <a:noFill/>
          <a:ln w="9525">
            <a:noFill/>
            <a:miter lim="800000"/>
            <a:headEnd/>
            <a:tailEnd/>
          </a:ln>
        </p:spPr>
        <p:txBody>
          <a:bodyPr anchor="ctr"/>
          <a:lstStyle/>
          <a:p>
            <a:r>
              <a:rPr lang="en-US" altLang="en-US" sz="3200" dirty="0">
                <a:solidFill>
                  <a:srgbClr val="FFFF00"/>
                </a:solidFill>
              </a:rPr>
              <a:t>Top 10 Most </a:t>
            </a:r>
            <a:r>
              <a:rPr lang="en-US" altLang="en-US" sz="3200" dirty="0">
                <a:solidFill>
                  <a:srgbClr val="FF6600"/>
                </a:solidFill>
              </a:rPr>
              <a:t>Troublesome</a:t>
            </a:r>
            <a:r>
              <a:rPr lang="en-US" altLang="en-US" sz="3200" dirty="0">
                <a:solidFill>
                  <a:srgbClr val="FFFF00"/>
                </a:solidFill>
              </a:rPr>
              <a:t> Weeds among all Grass Crops, Pasture, &amp; Turf</a:t>
            </a:r>
          </a:p>
          <a:p>
            <a:r>
              <a:rPr lang="en-US" altLang="en-US" sz="2400" dirty="0">
                <a:solidFill>
                  <a:srgbClr val="FFFF00"/>
                </a:solidFill>
              </a:rPr>
              <a:t>(202 total survey respondents)</a:t>
            </a:r>
          </a:p>
        </p:txBody>
      </p:sp>
      <p:sp>
        <p:nvSpPr>
          <p:cNvPr id="15364" name="Rectangle 5"/>
          <p:cNvSpPr>
            <a:spLocks noChangeArrowheads="1"/>
          </p:cNvSpPr>
          <p:nvPr/>
        </p:nvSpPr>
        <p:spPr bwMode="auto">
          <a:xfrm>
            <a:off x="0" y="1524000"/>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6" name="TextBox 13"/>
          <p:cNvSpPr txBox="1">
            <a:spLocks noChangeArrowheads="1"/>
          </p:cNvSpPr>
          <p:nvPr/>
        </p:nvSpPr>
        <p:spPr bwMode="auto">
          <a:xfrm>
            <a:off x="710139" y="1560493"/>
            <a:ext cx="2977097" cy="954107"/>
          </a:xfrm>
          <a:prstGeom prst="rect">
            <a:avLst/>
          </a:prstGeom>
          <a:noFill/>
          <a:ln w="9525">
            <a:noFill/>
            <a:miter lim="800000"/>
            <a:headEnd/>
            <a:tailEnd/>
          </a:ln>
        </p:spPr>
        <p:txBody>
          <a:bodyPr wrap="none">
            <a:spAutoFit/>
          </a:bodyPr>
          <a:lstStyle/>
          <a:p>
            <a:r>
              <a:rPr lang="en-US" altLang="en-US" sz="2800" b="1" u="sng" dirty="0">
                <a:solidFill>
                  <a:srgbClr val="FF6600"/>
                </a:solidFill>
              </a:rPr>
              <a:t>MOST </a:t>
            </a:r>
          </a:p>
          <a:p>
            <a:r>
              <a:rPr lang="en-US" altLang="en-US" sz="2800" b="1" u="sng" dirty="0">
                <a:solidFill>
                  <a:srgbClr val="FF6600"/>
                </a:solidFill>
              </a:rPr>
              <a:t>TROUBLESOME</a:t>
            </a:r>
          </a:p>
        </p:txBody>
      </p:sp>
      <p:graphicFrame>
        <p:nvGraphicFramePr>
          <p:cNvPr id="5" name="Table 4"/>
          <p:cNvGraphicFramePr>
            <a:graphicFrameLocks noGrp="1"/>
          </p:cNvGraphicFramePr>
          <p:nvPr>
            <p:extLst>
              <p:ext uri="{D42A27DB-BD31-4B8C-83A1-F6EECF244321}">
                <p14:modId xmlns:p14="http://schemas.microsoft.com/office/powerpoint/2010/main" val="1523150055"/>
              </p:ext>
            </p:extLst>
          </p:nvPr>
        </p:nvGraphicFramePr>
        <p:xfrm>
          <a:off x="228600" y="2590800"/>
          <a:ext cx="4267200" cy="4107180"/>
        </p:xfrm>
        <a:graphic>
          <a:graphicData uri="http://schemas.openxmlformats.org/drawingml/2006/table">
            <a:tbl>
              <a:tblPr>
                <a:tableStyleId>{5C22544A-7EE6-4342-B048-85BDC9FD1C3A}</a:tableStyleId>
              </a:tblPr>
              <a:tblGrid>
                <a:gridCol w="723900">
                  <a:extLst>
                    <a:ext uri="{9D8B030D-6E8A-4147-A177-3AD203B41FA5}">
                      <a16:colId xmlns:a16="http://schemas.microsoft.com/office/drawing/2014/main" val="20000"/>
                    </a:ext>
                  </a:extLst>
                </a:gridCol>
                <a:gridCol w="35433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baseline="0" dirty="0">
                          <a:solidFill>
                            <a:schemeClr val="dk1"/>
                          </a:solidFill>
                          <a:effectLst/>
                          <a:latin typeface="+mn-lt"/>
                        </a:rPr>
                        <a:t>Bromus spp. (32)*</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0"/>
                  </a:ext>
                </a:extLst>
              </a:tr>
              <a:tr h="373380">
                <a:tc>
                  <a:txBody>
                    <a:bodyPr/>
                    <a:lstStyle/>
                    <a:p>
                      <a:pPr algn="ctr" fontAlgn="b"/>
                      <a:r>
                        <a:rPr lang="en-US" sz="2000" b="0" i="0" u="none" strike="noStrike" dirty="0">
                          <a:solidFill>
                            <a:schemeClr val="dk1"/>
                          </a:solidFill>
                          <a:effectLst/>
                          <a:latin typeface="+mn-lt"/>
                        </a:rPr>
                        <a:t>1</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baseline="0" dirty="0">
                          <a:solidFill>
                            <a:schemeClr val="dk1"/>
                          </a:solidFill>
                          <a:effectLst/>
                          <a:latin typeface="+mn-lt"/>
                        </a:rPr>
                        <a:t>Canada thistle (32)</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1"/>
                  </a:ext>
                </a:extLst>
              </a:tr>
              <a:tr h="373380">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Palmer amaranth (31)</a:t>
                      </a:r>
                    </a:p>
                  </a:txBody>
                  <a:tcPr marL="7620" marR="7620" marT="7620" marB="0" anchor="b"/>
                </a:tc>
                <a:extLst>
                  <a:ext uri="{0D108BD9-81ED-4DB2-BD59-A6C34878D82A}">
                    <a16:rowId xmlns:a16="http://schemas.microsoft.com/office/drawing/2014/main" val="10002"/>
                  </a:ext>
                </a:extLst>
              </a:tr>
              <a:tr h="373380">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dirty="0">
                          <a:solidFill>
                            <a:srgbClr val="000000"/>
                          </a:solidFill>
                          <a:effectLst/>
                          <a:latin typeface="+mn-lt"/>
                        </a:rPr>
                        <a:t>kochia (31)</a:t>
                      </a:r>
                    </a:p>
                  </a:txBody>
                  <a:tcPr marL="7620" marR="7620" marT="7620" marB="0" anchor="b"/>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tx1"/>
                          </a:solidFill>
                          <a:effectLst/>
                          <a:latin typeface="+mn-lt"/>
                        </a:rPr>
                        <a:t>5</a:t>
                      </a:r>
                      <a:endParaRPr lang="en-US" sz="2000" b="0" i="0" u="none" strike="noStrike" dirty="0">
                        <a:solidFill>
                          <a:schemeClr val="tx1"/>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chemeClr val="dk1"/>
                          </a:solidFill>
                          <a:effectLst/>
                          <a:latin typeface="+mn-lt"/>
                        </a:rPr>
                        <a:t>morningglory</a:t>
                      </a:r>
                      <a:r>
                        <a:rPr lang="en-US" sz="2000" b="0" i="0" u="none" strike="noStrike" baseline="0" dirty="0">
                          <a:solidFill>
                            <a:schemeClr val="dk1"/>
                          </a:solidFill>
                          <a:effectLst/>
                          <a:latin typeface="+mn-lt"/>
                        </a:rPr>
                        <a:t> spp. (26)</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4"/>
                  </a:ext>
                </a:extLst>
              </a:tr>
              <a:tr h="373380">
                <a:tc>
                  <a:txBody>
                    <a:bodyPr/>
                    <a:lstStyle/>
                    <a:p>
                      <a:pPr algn="ctr" fontAlgn="b"/>
                      <a:r>
                        <a:rPr lang="en-US" sz="2000" u="none" strike="noStrike" dirty="0">
                          <a:effectLst/>
                        </a:rPr>
                        <a:t>6</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dirty="0">
                          <a:solidFill>
                            <a:srgbClr val="000000"/>
                          </a:solidFill>
                          <a:effectLst/>
                          <a:latin typeface="+mn-lt"/>
                        </a:rPr>
                        <a:t>foxtail spp. (25)</a:t>
                      </a:r>
                    </a:p>
                  </a:txBody>
                  <a:tcPr marL="7620" marR="7620" marT="7620" marB="0" anchor="b">
                    <a:solidFill>
                      <a:schemeClr val="bg1"/>
                    </a:solidFill>
                  </a:tcPr>
                </a:tc>
                <a:extLst>
                  <a:ext uri="{0D108BD9-81ED-4DB2-BD59-A6C34878D82A}">
                    <a16:rowId xmlns:a16="http://schemas.microsoft.com/office/drawing/2014/main" val="10005"/>
                  </a:ext>
                </a:extLst>
              </a:tr>
              <a:tr h="373380">
                <a:tc>
                  <a:txBody>
                    <a:bodyPr/>
                    <a:lstStyle/>
                    <a:p>
                      <a:pPr algn="ctr" fontAlgn="b"/>
                      <a:r>
                        <a:rPr lang="en-US" sz="2000" u="none" strike="noStrike" dirty="0">
                          <a:effectLst/>
                        </a:rPr>
                        <a:t>6</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dirty="0">
                          <a:solidFill>
                            <a:srgbClr val="000000"/>
                          </a:solidFill>
                          <a:effectLst/>
                          <a:latin typeface="+mn-lt"/>
                        </a:rPr>
                        <a:t>field bindweed (25)</a:t>
                      </a:r>
                    </a:p>
                  </a:txBody>
                  <a:tcPr marL="7620" marR="7620" marT="7620" marB="0" anchor="b">
                    <a:solidFill>
                      <a:schemeClr val="bg1"/>
                    </a:solidFill>
                  </a:tcPr>
                </a:tc>
                <a:extLst>
                  <a:ext uri="{0D108BD9-81ED-4DB2-BD59-A6C34878D82A}">
                    <a16:rowId xmlns:a16="http://schemas.microsoft.com/office/drawing/2014/main" val="10006"/>
                  </a:ext>
                </a:extLst>
              </a:tr>
              <a:tr h="373380">
                <a:tc>
                  <a:txBody>
                    <a:bodyPr/>
                    <a:lstStyle/>
                    <a:p>
                      <a:pPr algn="ctr" fontAlgn="b"/>
                      <a:r>
                        <a:rPr lang="en-US" sz="2000" u="none" strike="noStrike" dirty="0">
                          <a:effectLst/>
                        </a:rPr>
                        <a:t>8</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dirty="0">
                          <a:solidFill>
                            <a:srgbClr val="000000"/>
                          </a:solidFill>
                          <a:effectLst/>
                          <a:latin typeface="+mn-lt"/>
                        </a:rPr>
                        <a:t>waterhemp</a:t>
                      </a:r>
                      <a:r>
                        <a:rPr lang="en-US" sz="2000" b="0" i="0" u="none" strike="noStrike" baseline="0" dirty="0">
                          <a:solidFill>
                            <a:srgbClr val="000000"/>
                          </a:solidFill>
                          <a:effectLst/>
                          <a:latin typeface="+mn-lt"/>
                        </a:rPr>
                        <a:t> (24)</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7"/>
                  </a:ext>
                </a:extLst>
              </a:tr>
              <a:tr h="373380">
                <a:tc>
                  <a:txBody>
                    <a:bodyPr/>
                    <a:lstStyle/>
                    <a:p>
                      <a:pPr algn="ctr" fontAlgn="b"/>
                      <a:r>
                        <a:rPr lang="en-US" sz="2000" u="none" strike="noStrike" dirty="0">
                          <a:effectLst/>
                        </a:rPr>
                        <a:t>9</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dirty="0">
                          <a:solidFill>
                            <a:srgbClr val="000000"/>
                          </a:solidFill>
                          <a:effectLst/>
                          <a:latin typeface="+mn-lt"/>
                        </a:rPr>
                        <a:t>Italian ryegrass (23)</a:t>
                      </a:r>
                    </a:p>
                  </a:txBody>
                  <a:tcPr marL="7620" marR="7620" marT="7620" marB="0" anchor="b">
                    <a:solidFill>
                      <a:schemeClr val="bg1"/>
                    </a:solidFill>
                  </a:tcPr>
                </a:tc>
                <a:extLst>
                  <a:ext uri="{0D108BD9-81ED-4DB2-BD59-A6C34878D82A}">
                    <a16:rowId xmlns:a16="http://schemas.microsoft.com/office/drawing/2014/main" val="10008"/>
                  </a:ext>
                </a:extLst>
              </a:tr>
              <a:tr h="373380">
                <a:tc>
                  <a:txBody>
                    <a:bodyPr/>
                    <a:lstStyle/>
                    <a:p>
                      <a:pPr algn="ctr" fontAlgn="b"/>
                      <a:r>
                        <a:rPr lang="en-US" sz="2000" u="none" strike="noStrike" dirty="0">
                          <a:effectLst/>
                        </a:rPr>
                        <a:t>10</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dirty="0">
                          <a:solidFill>
                            <a:srgbClr val="000000"/>
                          </a:solidFill>
                          <a:effectLst/>
                          <a:latin typeface="+mn-lt"/>
                        </a:rPr>
                        <a:t>nutsedge spp. (22)</a:t>
                      </a:r>
                    </a:p>
                  </a:txBody>
                  <a:tcPr marL="7620" marR="7620" marT="7620" marB="0" anchor="b">
                    <a:solidFill>
                      <a:schemeClr val="bg1"/>
                    </a:solidFill>
                  </a:tcPr>
                </a:tc>
                <a:extLst>
                  <a:ext uri="{0D108BD9-81ED-4DB2-BD59-A6C34878D82A}">
                    <a16:rowId xmlns:a16="http://schemas.microsoft.com/office/drawing/2014/main" val="10009"/>
                  </a:ext>
                </a:extLst>
              </a:tr>
              <a:tr h="373380">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10</a:t>
                      </a:r>
                    </a:p>
                  </a:txBody>
                  <a:tcPr marL="7620" marR="7620" marT="7620" marB="0" anchor="b">
                    <a:solidFill>
                      <a:schemeClr val="bg1"/>
                    </a:solidFill>
                  </a:tcPr>
                </a:tc>
                <a:tc>
                  <a:txBody>
                    <a:bodyPr/>
                    <a:lstStyle/>
                    <a:p>
                      <a:pPr algn="l" fontAlgn="b"/>
                      <a:r>
                        <a:rPr lang="en-US" sz="2000" b="0" i="0" u="none" strike="noStrike" dirty="0">
                          <a:solidFill>
                            <a:srgbClr val="000000"/>
                          </a:solidFill>
                          <a:effectLst/>
                          <a:latin typeface="+mn-lt"/>
                        </a:rPr>
                        <a:t>common</a:t>
                      </a:r>
                      <a:r>
                        <a:rPr lang="en-US" sz="2000" b="0" i="0" u="none" strike="noStrike" baseline="0" dirty="0">
                          <a:solidFill>
                            <a:srgbClr val="000000"/>
                          </a:solidFill>
                          <a:effectLst/>
                          <a:latin typeface="+mn-lt"/>
                        </a:rPr>
                        <a:t> lambsquarters (22)</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10"/>
                  </a:ext>
                </a:extLst>
              </a:tr>
            </a:tbl>
          </a:graphicData>
        </a:graphic>
      </p:graphicFrame>
      <p:sp>
        <p:nvSpPr>
          <p:cNvPr id="9" name="TextBox 8"/>
          <p:cNvSpPr txBox="1"/>
          <p:nvPr/>
        </p:nvSpPr>
        <p:spPr>
          <a:xfrm>
            <a:off x="4724400" y="2802791"/>
            <a:ext cx="4267200" cy="3200876"/>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a:t>
            </a:r>
          </a:p>
          <a:p>
            <a:pPr marL="231775" indent="-231775" algn="l"/>
            <a:endParaRPr lang="en-US" sz="1000" b="1" dirty="0">
              <a:solidFill>
                <a:schemeClr val="bg1"/>
              </a:solidFill>
            </a:endParaRPr>
          </a:p>
          <a:p>
            <a:pPr marL="231775" indent="-231775" algn="l"/>
            <a:endParaRPr lang="en-US" sz="1000" b="1" dirty="0">
              <a:solidFill>
                <a:schemeClr val="bg1"/>
              </a:solidFill>
            </a:endParaRPr>
          </a:p>
          <a:p>
            <a:pPr marL="109538" indent="-109538" algn="l">
              <a:buFontTx/>
              <a:buChar char="-"/>
            </a:pPr>
            <a:r>
              <a:rPr lang="en-US" sz="1600" dirty="0">
                <a:solidFill>
                  <a:schemeClr val="bg1"/>
                </a:solidFill>
              </a:rPr>
              <a:t>Bromus spp. included downy, smooth, and Japanese brome, cheat, and rescuegrass.</a:t>
            </a:r>
          </a:p>
          <a:p>
            <a:pPr marL="109538" indent="-109538" algn="l">
              <a:buFontTx/>
              <a:buChar char="-"/>
            </a:pPr>
            <a:r>
              <a:rPr lang="en-US" sz="1600" dirty="0">
                <a:solidFill>
                  <a:schemeClr val="bg1"/>
                </a:solidFill>
              </a:rPr>
              <a:t>morningglory spp. included ivyleaf, pitted, and tall morningglory.</a:t>
            </a:r>
          </a:p>
          <a:p>
            <a:pPr marL="109538" indent="-109538" algn="l">
              <a:buFontTx/>
              <a:buChar char="-"/>
            </a:pPr>
            <a:r>
              <a:rPr lang="en-US" sz="1600" dirty="0">
                <a:solidFill>
                  <a:schemeClr val="bg1"/>
                </a:solidFill>
              </a:rPr>
              <a:t>foxtail spp. included green, giant, and yellow foxtail.</a:t>
            </a:r>
          </a:p>
          <a:p>
            <a:pPr marL="109538" indent="-109538" algn="l">
              <a:buFontTx/>
              <a:buChar char="-"/>
            </a:pPr>
            <a:r>
              <a:rPr lang="en-US" sz="1600" dirty="0">
                <a:solidFill>
                  <a:schemeClr val="bg1"/>
                </a:solidFill>
              </a:rPr>
              <a:t>nutsedge spp. included yellow and purple nutsedge.</a:t>
            </a:r>
          </a:p>
        </p:txBody>
      </p:sp>
    </p:spTree>
    <p:extLst>
      <p:ext uri="{BB962C8B-B14F-4D97-AF65-F5344CB8AC3E}">
        <p14:creationId xmlns:p14="http://schemas.microsoft.com/office/powerpoint/2010/main" val="36580932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304800" y="0"/>
            <a:ext cx="8534400" cy="1097280"/>
          </a:xfrm>
          <a:prstGeom prst="rect">
            <a:avLst/>
          </a:prstGeom>
          <a:noFill/>
          <a:ln w="9525">
            <a:noFill/>
            <a:miter lim="800000"/>
            <a:headEnd/>
            <a:tailEnd/>
          </a:ln>
        </p:spPr>
        <p:txBody>
          <a:bodyPr anchor="ctr"/>
          <a:lstStyle/>
          <a:p>
            <a:r>
              <a:rPr lang="en-US" altLang="en-US" sz="3200" dirty="0">
                <a:solidFill>
                  <a:srgbClr val="FFFF00"/>
                </a:solidFill>
              </a:rPr>
              <a:t>Top 6 Weeds in Corn</a:t>
            </a:r>
          </a:p>
          <a:p>
            <a:r>
              <a:rPr lang="en-US" altLang="en-US" sz="2400" dirty="0">
                <a:solidFill>
                  <a:srgbClr val="FFFF00"/>
                </a:solidFill>
              </a:rPr>
              <a:t>(50 survey respondents)</a:t>
            </a:r>
          </a:p>
        </p:txBody>
      </p:sp>
      <p:sp>
        <p:nvSpPr>
          <p:cNvPr id="15364" name="Rectangle 5"/>
          <p:cNvSpPr>
            <a:spLocks noChangeArrowheads="1"/>
          </p:cNvSpPr>
          <p:nvPr/>
        </p:nvSpPr>
        <p:spPr bwMode="auto">
          <a:xfrm>
            <a:off x="0" y="1066800"/>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5" name="TextBox 13"/>
          <p:cNvSpPr txBox="1">
            <a:spLocks noChangeArrowheads="1"/>
          </p:cNvSpPr>
          <p:nvPr/>
        </p:nvSpPr>
        <p:spPr bwMode="auto">
          <a:xfrm>
            <a:off x="1235440" y="1209973"/>
            <a:ext cx="2193560" cy="954107"/>
          </a:xfrm>
          <a:prstGeom prst="rect">
            <a:avLst/>
          </a:prstGeom>
          <a:noFill/>
          <a:ln w="9525">
            <a:noFill/>
            <a:miter lim="800000"/>
            <a:headEnd/>
            <a:tailEnd/>
          </a:ln>
        </p:spPr>
        <p:txBody>
          <a:bodyPr wrap="square">
            <a:spAutoFit/>
          </a:bodyPr>
          <a:lstStyle/>
          <a:p>
            <a:r>
              <a:rPr lang="en-US" altLang="en-US" sz="2800" b="1" u="sng" dirty="0">
                <a:solidFill>
                  <a:srgbClr val="FF6600"/>
                </a:solidFill>
              </a:rPr>
              <a:t>MOST </a:t>
            </a:r>
          </a:p>
          <a:p>
            <a:r>
              <a:rPr lang="en-US" altLang="en-US" sz="2800" b="1" u="sng" dirty="0">
                <a:solidFill>
                  <a:srgbClr val="FF6600"/>
                </a:solidFill>
              </a:rPr>
              <a:t>COMMON</a:t>
            </a:r>
          </a:p>
        </p:txBody>
      </p:sp>
      <p:sp>
        <p:nvSpPr>
          <p:cNvPr id="15366" name="TextBox 13"/>
          <p:cNvSpPr txBox="1">
            <a:spLocks noChangeArrowheads="1"/>
          </p:cNvSpPr>
          <p:nvPr/>
        </p:nvSpPr>
        <p:spPr bwMode="auto">
          <a:xfrm>
            <a:off x="5244039" y="1209973"/>
            <a:ext cx="2977097" cy="954107"/>
          </a:xfrm>
          <a:prstGeom prst="rect">
            <a:avLst/>
          </a:prstGeom>
          <a:noFill/>
          <a:ln w="9525">
            <a:noFill/>
            <a:miter lim="800000"/>
            <a:headEnd/>
            <a:tailEnd/>
          </a:ln>
        </p:spPr>
        <p:txBody>
          <a:bodyPr wrap="none">
            <a:spAutoFit/>
          </a:bodyPr>
          <a:lstStyle/>
          <a:p>
            <a:r>
              <a:rPr lang="en-US" altLang="en-US" sz="2800" b="1" u="sng" dirty="0">
                <a:solidFill>
                  <a:srgbClr val="FF6600"/>
                </a:solidFill>
              </a:rPr>
              <a:t>MOST </a:t>
            </a:r>
          </a:p>
          <a:p>
            <a:r>
              <a:rPr lang="en-US" altLang="en-US" sz="2800" b="1" u="sng" dirty="0">
                <a:solidFill>
                  <a:srgbClr val="FF6600"/>
                </a:solidFill>
              </a:rPr>
              <a:t>TROUBLESOME</a:t>
            </a:r>
          </a:p>
        </p:txBody>
      </p:sp>
      <p:graphicFrame>
        <p:nvGraphicFramePr>
          <p:cNvPr id="2" name="Table 1"/>
          <p:cNvGraphicFramePr>
            <a:graphicFrameLocks noGrp="1"/>
          </p:cNvGraphicFramePr>
          <p:nvPr>
            <p:extLst>
              <p:ext uri="{D42A27DB-BD31-4B8C-83A1-F6EECF244321}">
                <p14:modId xmlns:p14="http://schemas.microsoft.com/office/powerpoint/2010/main" val="1783915427"/>
              </p:ext>
            </p:extLst>
          </p:nvPr>
        </p:nvGraphicFramePr>
        <p:xfrm>
          <a:off x="190500" y="2255520"/>
          <a:ext cx="4305300" cy="2240280"/>
        </p:xfrm>
        <a:graphic>
          <a:graphicData uri="http://schemas.openxmlformats.org/drawingml/2006/table">
            <a:tbl>
              <a:tblPr>
                <a:tableStyleId>{5C22544A-7EE6-4342-B048-85BDC9FD1C3A}</a:tableStyleId>
              </a:tblPr>
              <a:tblGrid>
                <a:gridCol w="7239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common lambsquarters (30)*</a:t>
                      </a: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foxtail spp. (27)</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waterhemp (19)</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u="none" strike="noStrike" dirty="0">
                          <a:effectLs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chemeClr val="dk1"/>
                          </a:solidFill>
                          <a:effectLst/>
                          <a:latin typeface="+mn-lt"/>
                        </a:rPr>
                        <a:t>morningglory</a:t>
                      </a:r>
                      <a:r>
                        <a:rPr lang="en-US" sz="2000" b="0" i="0" u="none" strike="noStrike" baseline="0" dirty="0">
                          <a:solidFill>
                            <a:schemeClr val="dk1"/>
                          </a:solidFill>
                          <a:effectLst/>
                          <a:latin typeface="+mn-lt"/>
                        </a:rPr>
                        <a:t> spp. (17)</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dk1"/>
                          </a:solidFill>
                          <a:effectLst/>
                          <a:latin typeface="+mn-l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pigweed spp. (17)</a:t>
                      </a:r>
                    </a:p>
                  </a:txBody>
                  <a:tcPr marL="7620" marR="7620" marT="7620" marB="0" anchor="b">
                    <a:solidFill>
                      <a:schemeClr val="bg1"/>
                    </a:solidFill>
                  </a:tcPr>
                </a:tc>
                <a:extLst>
                  <a:ext uri="{0D108BD9-81ED-4DB2-BD59-A6C34878D82A}">
                    <a16:rowId xmlns:a16="http://schemas.microsoft.com/office/drawing/2014/main" val="10004"/>
                  </a:ext>
                </a:extLst>
              </a:tr>
              <a:tr h="373380">
                <a:tc>
                  <a:txBody>
                    <a:bodyPr/>
                    <a:lstStyle/>
                    <a:p>
                      <a:pPr algn="ctr" fontAlgn="b"/>
                      <a:r>
                        <a:rPr lang="en-US" sz="2000" b="0" i="0" u="none" strike="noStrike" dirty="0">
                          <a:solidFill>
                            <a:schemeClr val="dk1"/>
                          </a:solidFill>
                          <a:effectLst/>
                          <a:latin typeface="+mn-lt"/>
                        </a:rPr>
                        <a:t>6</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Palmer amaranth (16)</a:t>
                      </a:r>
                    </a:p>
                  </a:txBody>
                  <a:tcPr marL="7620" marR="7620" marT="7620" marB="0" anchor="b">
                    <a:solidFill>
                      <a:schemeClr val="bg1"/>
                    </a:solidFill>
                  </a:tcPr>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37385631"/>
              </p:ext>
            </p:extLst>
          </p:nvPr>
        </p:nvGraphicFramePr>
        <p:xfrm>
          <a:off x="4762500" y="2240280"/>
          <a:ext cx="4152900" cy="2240280"/>
        </p:xfrm>
        <a:graphic>
          <a:graphicData uri="http://schemas.openxmlformats.org/drawingml/2006/table">
            <a:tbl>
              <a:tblPr>
                <a:tableStyleId>{5C22544A-7EE6-4342-B048-85BDC9FD1C3A}</a:tableStyleId>
              </a:tblPr>
              <a:tblGrid>
                <a:gridCol w="7239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Palmer amaranth (21)*</a:t>
                      </a:r>
                    </a:p>
                  </a:txBody>
                  <a:tcPr marL="7620" marR="7620" marT="7620" marB="0" anchor="b"/>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baseline="0" dirty="0">
                          <a:solidFill>
                            <a:schemeClr val="dk1"/>
                          </a:solidFill>
                          <a:effectLst/>
                          <a:latin typeface="+mn-lt"/>
                        </a:rPr>
                        <a:t>waterhemp (20)</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1"/>
                  </a:ext>
                </a:extLst>
              </a:tr>
              <a:tr h="373380">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chemeClr val="dk1"/>
                          </a:solidFill>
                          <a:effectLst/>
                          <a:latin typeface="+mn-lt"/>
                        </a:rPr>
                        <a:t>morningglory</a:t>
                      </a:r>
                      <a:r>
                        <a:rPr lang="en-US" sz="2000" b="0" i="0" u="none" strike="noStrike" baseline="0" dirty="0">
                          <a:solidFill>
                            <a:schemeClr val="dk1"/>
                          </a:solidFill>
                          <a:effectLst/>
                          <a:latin typeface="+mn-lt"/>
                        </a:rPr>
                        <a:t> spp. (18)</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rgbClr val="000000"/>
                          </a:solidFill>
                          <a:effectLst/>
                          <a:latin typeface="+mn-lt"/>
                        </a:rPr>
                        <a:t>4</a:t>
                      </a:r>
                    </a:p>
                  </a:txBody>
                  <a:tcPr marL="7620" marR="7620" marT="7620" marB="0" anchor="b"/>
                </a:tc>
                <a:tc>
                  <a:txBody>
                    <a:bodyPr/>
                    <a:lstStyle/>
                    <a:p>
                      <a:pPr algn="l" fontAlgn="b"/>
                      <a:r>
                        <a:rPr lang="en-US" sz="2000" b="0" i="0" u="none" strike="noStrike" baseline="0" dirty="0">
                          <a:solidFill>
                            <a:schemeClr val="dk1"/>
                          </a:solidFill>
                          <a:effectLst/>
                          <a:latin typeface="+mn-lt"/>
                        </a:rPr>
                        <a:t>giant ragweed (17)</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tx1"/>
                          </a:solidFill>
                          <a:effectLst/>
                          <a:latin typeface="+mn-lt"/>
                        </a:rPr>
                        <a:t>5</a:t>
                      </a: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common lambsquarters (16)</a:t>
                      </a:r>
                    </a:p>
                  </a:txBody>
                  <a:tcPr marL="7620" marR="7620" marT="7620" marB="0" anchor="b">
                    <a:solidFill>
                      <a:schemeClr val="bg1"/>
                    </a:solidFill>
                  </a:tcPr>
                </a:tc>
                <a:extLst>
                  <a:ext uri="{0D108BD9-81ED-4DB2-BD59-A6C34878D82A}">
                    <a16:rowId xmlns:a16="http://schemas.microsoft.com/office/drawing/2014/main" val="10004"/>
                  </a:ext>
                </a:extLst>
              </a:tr>
              <a:tr h="373380">
                <a:tc>
                  <a:txBody>
                    <a:bodyPr/>
                    <a:lstStyle/>
                    <a:p>
                      <a:pPr algn="ctr" fontAlgn="b"/>
                      <a:r>
                        <a:rPr lang="en-US" sz="2000" b="0" i="0" u="none" strike="noStrike" dirty="0">
                          <a:solidFill>
                            <a:schemeClr val="dk1"/>
                          </a:solidFill>
                          <a:effectLst/>
                          <a:latin typeface="+mn-lt"/>
                        </a:rPr>
                        <a:t>6</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dirty="0">
                          <a:solidFill>
                            <a:srgbClr val="000000"/>
                          </a:solidFill>
                          <a:effectLst/>
                          <a:latin typeface="+mn-lt"/>
                        </a:rPr>
                        <a:t>kochia (12)</a:t>
                      </a:r>
                    </a:p>
                  </a:txBody>
                  <a:tcPr marL="7620" marR="7620" marT="7620" marB="0" anchor="b">
                    <a:solidFill>
                      <a:schemeClr val="bg1"/>
                    </a:solidFill>
                  </a:tcPr>
                </a:tc>
                <a:extLst>
                  <a:ext uri="{0D108BD9-81ED-4DB2-BD59-A6C34878D82A}">
                    <a16:rowId xmlns:a16="http://schemas.microsoft.com/office/drawing/2014/main" val="10005"/>
                  </a:ext>
                </a:extLst>
              </a:tr>
            </a:tbl>
          </a:graphicData>
        </a:graphic>
      </p:graphicFrame>
      <p:sp>
        <p:nvSpPr>
          <p:cNvPr id="10" name="TextBox 9"/>
          <p:cNvSpPr txBox="1"/>
          <p:nvPr/>
        </p:nvSpPr>
        <p:spPr>
          <a:xfrm>
            <a:off x="392097" y="4648200"/>
            <a:ext cx="8458200" cy="1661993"/>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 in this crop.</a:t>
            </a:r>
          </a:p>
          <a:p>
            <a:pPr marL="109538" indent="-109538" algn="l">
              <a:buFont typeface="Arial" charset="0"/>
              <a:buChar char="•"/>
            </a:pPr>
            <a:endParaRPr lang="en-US" b="1" dirty="0">
              <a:solidFill>
                <a:schemeClr val="bg1"/>
              </a:solidFill>
            </a:endParaRPr>
          </a:p>
          <a:p>
            <a:pPr marL="109538" indent="-109538" algn="l"/>
            <a:r>
              <a:rPr lang="en-US" sz="1600" dirty="0">
                <a:solidFill>
                  <a:schemeClr val="bg1"/>
                </a:solidFill>
              </a:rPr>
              <a:t>- foxtail spp. included giant, green and yellow foxtail.</a:t>
            </a:r>
          </a:p>
          <a:p>
            <a:pPr marL="109538" indent="-109538" algn="l">
              <a:buFontTx/>
              <a:buChar char="-"/>
            </a:pPr>
            <a:r>
              <a:rPr lang="en-US" sz="1600" dirty="0">
                <a:solidFill>
                  <a:schemeClr val="bg1"/>
                </a:solidFill>
              </a:rPr>
              <a:t>morningglory spp. included ivyleaf morningglory.</a:t>
            </a:r>
          </a:p>
          <a:p>
            <a:pPr marL="109538" indent="-109538" algn="l">
              <a:buFontTx/>
              <a:buChar char="-"/>
            </a:pPr>
            <a:r>
              <a:rPr lang="en-US" sz="1600" dirty="0">
                <a:solidFill>
                  <a:schemeClr val="bg1"/>
                </a:solidFill>
              </a:rPr>
              <a:t>pigweed spp. included redroot and smooth pigweed and Powell amaranth.</a:t>
            </a:r>
          </a:p>
        </p:txBody>
      </p:sp>
    </p:spTree>
    <p:extLst>
      <p:ext uri="{BB962C8B-B14F-4D97-AF65-F5344CB8AC3E}">
        <p14:creationId xmlns:p14="http://schemas.microsoft.com/office/powerpoint/2010/main" val="120460008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102834" y="76200"/>
            <a:ext cx="8839200" cy="1371600"/>
          </a:xfrm>
          <a:prstGeom prst="rect">
            <a:avLst/>
          </a:prstGeom>
          <a:noFill/>
          <a:ln w="9525">
            <a:noFill/>
            <a:miter lim="800000"/>
            <a:headEnd/>
            <a:tailEnd/>
          </a:ln>
        </p:spPr>
        <p:txBody>
          <a:bodyPr anchor="ctr"/>
          <a:lstStyle/>
          <a:p>
            <a:r>
              <a:rPr lang="en-US" altLang="en-US" sz="3200" dirty="0">
                <a:solidFill>
                  <a:srgbClr val="FFFF00"/>
                </a:solidFill>
              </a:rPr>
              <a:t>Top 5 Weeds in Pasture, Rangeland, other Hay </a:t>
            </a:r>
          </a:p>
          <a:p>
            <a:r>
              <a:rPr lang="en-US" altLang="en-US" sz="2400" dirty="0">
                <a:solidFill>
                  <a:srgbClr val="FFFF00"/>
                </a:solidFill>
              </a:rPr>
              <a:t>(39 survey respondents)</a:t>
            </a:r>
            <a:endParaRPr lang="en-US" altLang="en-US" sz="3200" dirty="0">
              <a:solidFill>
                <a:srgbClr val="FFFF00"/>
              </a:solidFill>
            </a:endParaRPr>
          </a:p>
        </p:txBody>
      </p:sp>
      <p:sp>
        <p:nvSpPr>
          <p:cNvPr id="15364" name="Rectangle 5"/>
          <p:cNvSpPr>
            <a:spLocks noChangeArrowheads="1"/>
          </p:cNvSpPr>
          <p:nvPr/>
        </p:nvSpPr>
        <p:spPr bwMode="auto">
          <a:xfrm>
            <a:off x="0" y="1295400"/>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5" name="TextBox 13"/>
          <p:cNvSpPr txBox="1">
            <a:spLocks noChangeArrowheads="1"/>
          </p:cNvSpPr>
          <p:nvPr/>
        </p:nvSpPr>
        <p:spPr bwMode="auto">
          <a:xfrm>
            <a:off x="1235440" y="1524000"/>
            <a:ext cx="2193560" cy="954107"/>
          </a:xfrm>
          <a:prstGeom prst="rect">
            <a:avLst/>
          </a:prstGeom>
          <a:noFill/>
          <a:ln w="9525">
            <a:noFill/>
            <a:miter lim="800000"/>
            <a:headEnd/>
            <a:tailEnd/>
          </a:ln>
        </p:spPr>
        <p:txBody>
          <a:bodyPr wrap="square">
            <a:spAutoFit/>
          </a:bodyPr>
          <a:lstStyle/>
          <a:p>
            <a:r>
              <a:rPr lang="en-US" altLang="en-US" sz="2800" b="1" u="sng" dirty="0">
                <a:solidFill>
                  <a:srgbClr val="FF6600"/>
                </a:solidFill>
              </a:rPr>
              <a:t>MOST </a:t>
            </a:r>
          </a:p>
          <a:p>
            <a:r>
              <a:rPr lang="en-US" altLang="en-US" sz="2800" b="1" u="sng" dirty="0">
                <a:solidFill>
                  <a:srgbClr val="FF6600"/>
                </a:solidFill>
              </a:rPr>
              <a:t>COMMON</a:t>
            </a:r>
          </a:p>
        </p:txBody>
      </p:sp>
      <p:sp>
        <p:nvSpPr>
          <p:cNvPr id="15366" name="TextBox 13"/>
          <p:cNvSpPr txBox="1">
            <a:spLocks noChangeArrowheads="1"/>
          </p:cNvSpPr>
          <p:nvPr/>
        </p:nvSpPr>
        <p:spPr bwMode="auto">
          <a:xfrm>
            <a:off x="5244039" y="1524000"/>
            <a:ext cx="2977097" cy="954107"/>
          </a:xfrm>
          <a:prstGeom prst="rect">
            <a:avLst/>
          </a:prstGeom>
          <a:noFill/>
          <a:ln w="9525">
            <a:noFill/>
            <a:miter lim="800000"/>
            <a:headEnd/>
            <a:tailEnd/>
          </a:ln>
        </p:spPr>
        <p:txBody>
          <a:bodyPr wrap="none">
            <a:spAutoFit/>
          </a:bodyPr>
          <a:lstStyle/>
          <a:p>
            <a:r>
              <a:rPr lang="en-US" altLang="en-US" sz="2800" b="1" u="sng" dirty="0">
                <a:solidFill>
                  <a:srgbClr val="FF6600"/>
                </a:solidFill>
              </a:rPr>
              <a:t>MOST </a:t>
            </a:r>
          </a:p>
          <a:p>
            <a:r>
              <a:rPr lang="en-US" altLang="en-US" sz="2800" b="1" u="sng" dirty="0">
                <a:solidFill>
                  <a:srgbClr val="FF6600"/>
                </a:solidFill>
              </a:rPr>
              <a:t>TROUBLESOME</a:t>
            </a:r>
          </a:p>
        </p:txBody>
      </p:sp>
      <p:graphicFrame>
        <p:nvGraphicFramePr>
          <p:cNvPr id="2" name="Table 1"/>
          <p:cNvGraphicFramePr>
            <a:graphicFrameLocks noGrp="1"/>
          </p:cNvGraphicFramePr>
          <p:nvPr>
            <p:extLst>
              <p:ext uri="{D42A27DB-BD31-4B8C-83A1-F6EECF244321}">
                <p14:modId xmlns:p14="http://schemas.microsoft.com/office/powerpoint/2010/main" val="2088835629"/>
              </p:ext>
            </p:extLst>
          </p:nvPr>
        </p:nvGraphicFramePr>
        <p:xfrm>
          <a:off x="190500" y="2569547"/>
          <a:ext cx="4305300" cy="1866900"/>
        </p:xfrm>
        <a:graphic>
          <a:graphicData uri="http://schemas.openxmlformats.org/drawingml/2006/table">
            <a:tbl>
              <a:tblPr>
                <a:tableStyleId>{5C22544A-7EE6-4342-B048-85BDC9FD1C3A}</a:tableStyleId>
              </a:tblPr>
              <a:tblGrid>
                <a:gridCol w="947707">
                  <a:extLst>
                    <a:ext uri="{9D8B030D-6E8A-4147-A177-3AD203B41FA5}">
                      <a16:colId xmlns:a16="http://schemas.microsoft.com/office/drawing/2014/main" val="20000"/>
                    </a:ext>
                  </a:extLst>
                </a:gridCol>
                <a:gridCol w="3357593">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Bromus spp. (11)*</a:t>
                      </a: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b="0" i="0" u="none" strike="noStrike" dirty="0">
                          <a:solidFill>
                            <a:schemeClr val="dk1"/>
                          </a:solidFill>
                          <a:effectLst/>
                          <a:latin typeface="+mn-l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Canada thistle (11)</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b="0" i="0" u="none" strike="noStrike" dirty="0">
                          <a:solidFill>
                            <a:schemeClr val="dk1"/>
                          </a:solidFill>
                          <a:effectLst/>
                          <a:latin typeface="+mn-l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horsenettle (11)</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u="none" strike="noStrike" dirty="0">
                          <a:effectLs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dandelion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dk1"/>
                          </a:solidFill>
                          <a:effectLst/>
                          <a:latin typeface="+mn-l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spiny amaranth (8)</a:t>
                      </a: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600581"/>
              </p:ext>
            </p:extLst>
          </p:nvPr>
        </p:nvGraphicFramePr>
        <p:xfrm>
          <a:off x="4762500" y="2554307"/>
          <a:ext cx="4152900" cy="2240280"/>
        </p:xfrm>
        <a:graphic>
          <a:graphicData uri="http://schemas.openxmlformats.org/drawingml/2006/table">
            <a:tbl>
              <a:tblPr>
                <a:tableStyleId>{5C22544A-7EE6-4342-B048-85BDC9FD1C3A}</a:tableStyleId>
              </a:tblPr>
              <a:tblGrid>
                <a:gridCol w="8763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baseline="0" dirty="0">
                          <a:solidFill>
                            <a:schemeClr val="tx1"/>
                          </a:solidFill>
                          <a:effectLst/>
                          <a:latin typeface="+mn-lt"/>
                        </a:rPr>
                        <a:t>Canada thistle (12)*</a:t>
                      </a:r>
                    </a:p>
                  </a:txBody>
                  <a:tcPr marL="7620" marR="7620" marT="7620" marB="0" anchor="b"/>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baseline="0" dirty="0">
                          <a:solidFill>
                            <a:schemeClr val="dk1"/>
                          </a:solidFill>
                          <a:effectLst/>
                          <a:latin typeface="+mn-lt"/>
                        </a:rPr>
                        <a:t>horsenettle (11)</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1"/>
                  </a:ext>
                </a:extLst>
              </a:tr>
              <a:tr h="373380">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leafy spurge (8)</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rgbClr val="000000"/>
                          </a:solidFill>
                          <a:effectLst/>
                          <a:latin typeface="Arial" panose="020B0604020202020204" pitchFamily="34" charset="0"/>
                          <a:cs typeface="Arial" panose="020B0604020202020204" pitchFamily="34" charset="0"/>
                        </a:rPr>
                        <a:t>4</a:t>
                      </a:r>
                    </a:p>
                  </a:txBody>
                  <a:tcPr marL="7620" marR="7620" marT="7620" marB="0" anchor="b"/>
                </a:tc>
                <a:tc>
                  <a:txBody>
                    <a:bodyPr/>
                    <a:lstStyle/>
                    <a:p>
                      <a:pPr algn="l" fontAlgn="b"/>
                      <a:r>
                        <a:rPr lang="en-US" sz="2000" b="0" i="0" u="none" strike="noStrike" baseline="0" dirty="0">
                          <a:solidFill>
                            <a:schemeClr val="dk1"/>
                          </a:solidFill>
                          <a:effectLst/>
                          <a:latin typeface="+mn-lt"/>
                        </a:rPr>
                        <a:t>Bromus spp. (7)</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tx1"/>
                          </a:solidFill>
                          <a:effectLst/>
                          <a:latin typeface="Arial" panose="020B0604020202020204" pitchFamily="34" charset="0"/>
                          <a:cs typeface="Arial" panose="020B0604020202020204" pitchFamily="34" charset="0"/>
                        </a:rPr>
                        <a:t>5</a:t>
                      </a: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sandbur spp. (6)</a:t>
                      </a:r>
                    </a:p>
                  </a:txBody>
                  <a:tcPr marL="7620" marR="7620" marT="7620" marB="0" anchor="b">
                    <a:solidFill>
                      <a:schemeClr val="bg1"/>
                    </a:solidFill>
                  </a:tcPr>
                </a:tc>
                <a:extLst>
                  <a:ext uri="{0D108BD9-81ED-4DB2-BD59-A6C34878D82A}">
                    <a16:rowId xmlns:a16="http://schemas.microsoft.com/office/drawing/2014/main" val="10004"/>
                  </a:ext>
                </a:extLst>
              </a:tr>
              <a:tr h="373380">
                <a:tc>
                  <a:txBody>
                    <a:bodyPr/>
                    <a:lstStyle/>
                    <a:p>
                      <a:pPr algn="ctr" fontAlgn="b"/>
                      <a:r>
                        <a:rPr lang="en-US" sz="2000" b="0" i="0" u="none" strike="noStrike" dirty="0">
                          <a:solidFill>
                            <a:schemeClr val="tx1"/>
                          </a:solidFill>
                          <a:effectLst/>
                          <a:latin typeface="Arial" panose="020B0604020202020204" pitchFamily="34" charset="0"/>
                          <a:cs typeface="Arial" panose="020B0604020202020204" pitchFamily="34" charset="0"/>
                        </a:rPr>
                        <a:t>5</a:t>
                      </a: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knapweed spp. (6)</a:t>
                      </a:r>
                    </a:p>
                  </a:txBody>
                  <a:tcPr marL="7620" marR="7620" marT="7620" marB="0" anchor="b">
                    <a:solidFill>
                      <a:schemeClr val="bg1"/>
                    </a:solidFill>
                  </a:tcPr>
                </a:tc>
                <a:extLst>
                  <a:ext uri="{0D108BD9-81ED-4DB2-BD59-A6C34878D82A}">
                    <a16:rowId xmlns:a16="http://schemas.microsoft.com/office/drawing/2014/main" val="10005"/>
                  </a:ext>
                </a:extLst>
              </a:tr>
            </a:tbl>
          </a:graphicData>
        </a:graphic>
      </p:graphicFrame>
      <p:sp>
        <p:nvSpPr>
          <p:cNvPr id="10" name="TextBox 9"/>
          <p:cNvSpPr txBox="1"/>
          <p:nvPr/>
        </p:nvSpPr>
        <p:spPr>
          <a:xfrm>
            <a:off x="381000" y="4953000"/>
            <a:ext cx="8458200" cy="1538883"/>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 in this crop.</a:t>
            </a:r>
          </a:p>
          <a:p>
            <a:pPr marL="109538" indent="-109538" algn="l">
              <a:buFont typeface="Arial" charset="0"/>
              <a:buChar char="•"/>
            </a:pPr>
            <a:endParaRPr lang="en-US" sz="1000" b="1" dirty="0">
              <a:solidFill>
                <a:schemeClr val="bg1"/>
              </a:solidFill>
            </a:endParaRPr>
          </a:p>
          <a:p>
            <a:pPr marL="109538" indent="-109538" algn="l">
              <a:buFontTx/>
              <a:buChar char="-"/>
            </a:pPr>
            <a:r>
              <a:rPr lang="en-US" sz="1600" dirty="0">
                <a:solidFill>
                  <a:schemeClr val="bg1"/>
                </a:solidFill>
              </a:rPr>
              <a:t>Bromus spp. included downy, smooth, and Japanese brome.</a:t>
            </a:r>
          </a:p>
          <a:p>
            <a:pPr marL="109538" indent="-109538" algn="l">
              <a:buFontTx/>
              <a:buChar char="-"/>
            </a:pPr>
            <a:r>
              <a:rPr lang="en-US" sz="1600" dirty="0">
                <a:solidFill>
                  <a:schemeClr val="bg1"/>
                </a:solidFill>
              </a:rPr>
              <a:t>sandbur spp. included field sandbur.</a:t>
            </a:r>
          </a:p>
          <a:p>
            <a:pPr marL="109538" indent="-109538" algn="l">
              <a:buFontTx/>
              <a:buChar char="-"/>
            </a:pPr>
            <a:r>
              <a:rPr lang="en-US" sz="1600" dirty="0">
                <a:solidFill>
                  <a:schemeClr val="bg1"/>
                </a:solidFill>
              </a:rPr>
              <a:t>knapweed spp. included spotted, Russian, and diffuse knapweed.</a:t>
            </a:r>
          </a:p>
        </p:txBody>
      </p:sp>
    </p:spTree>
    <p:extLst>
      <p:ext uri="{BB962C8B-B14F-4D97-AF65-F5344CB8AC3E}">
        <p14:creationId xmlns:p14="http://schemas.microsoft.com/office/powerpoint/2010/main" val="120460008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304800" y="45720"/>
            <a:ext cx="8534400" cy="1097280"/>
          </a:xfrm>
          <a:prstGeom prst="rect">
            <a:avLst/>
          </a:prstGeom>
          <a:noFill/>
          <a:ln w="9525">
            <a:noFill/>
            <a:miter lim="800000"/>
            <a:headEnd/>
            <a:tailEnd/>
          </a:ln>
        </p:spPr>
        <p:txBody>
          <a:bodyPr anchor="ctr"/>
          <a:lstStyle/>
          <a:p>
            <a:r>
              <a:rPr lang="en-US" altLang="en-US" sz="3200" dirty="0">
                <a:solidFill>
                  <a:srgbClr val="FFFF00"/>
                </a:solidFill>
              </a:rPr>
              <a:t>Top 4 Weeds in Rice</a:t>
            </a:r>
          </a:p>
          <a:p>
            <a:r>
              <a:rPr lang="en-US" altLang="en-US" sz="2400" dirty="0">
                <a:solidFill>
                  <a:srgbClr val="FFFF00"/>
                </a:solidFill>
              </a:rPr>
              <a:t>(10 survey respondents)</a:t>
            </a:r>
          </a:p>
        </p:txBody>
      </p:sp>
      <p:sp>
        <p:nvSpPr>
          <p:cNvPr id="15364" name="Rectangle 5"/>
          <p:cNvSpPr>
            <a:spLocks noChangeArrowheads="1"/>
          </p:cNvSpPr>
          <p:nvPr/>
        </p:nvSpPr>
        <p:spPr bwMode="auto">
          <a:xfrm>
            <a:off x="0" y="1126153"/>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5" name="TextBox 13"/>
          <p:cNvSpPr txBox="1">
            <a:spLocks noChangeArrowheads="1"/>
          </p:cNvSpPr>
          <p:nvPr/>
        </p:nvSpPr>
        <p:spPr bwMode="auto">
          <a:xfrm>
            <a:off x="1235440" y="1354753"/>
            <a:ext cx="2193560" cy="954107"/>
          </a:xfrm>
          <a:prstGeom prst="rect">
            <a:avLst/>
          </a:prstGeom>
          <a:noFill/>
          <a:ln w="9525">
            <a:noFill/>
            <a:miter lim="800000"/>
            <a:headEnd/>
            <a:tailEnd/>
          </a:ln>
        </p:spPr>
        <p:txBody>
          <a:bodyPr wrap="square">
            <a:spAutoFit/>
          </a:bodyPr>
          <a:lstStyle/>
          <a:p>
            <a:r>
              <a:rPr lang="en-US" altLang="en-US" sz="2800" b="1" u="sng" dirty="0">
                <a:solidFill>
                  <a:srgbClr val="FF6600"/>
                </a:solidFill>
              </a:rPr>
              <a:t>MOST </a:t>
            </a:r>
          </a:p>
          <a:p>
            <a:r>
              <a:rPr lang="en-US" altLang="en-US" sz="2800" b="1" u="sng" dirty="0">
                <a:solidFill>
                  <a:srgbClr val="FF6600"/>
                </a:solidFill>
              </a:rPr>
              <a:t>COMMON</a:t>
            </a:r>
          </a:p>
        </p:txBody>
      </p:sp>
      <p:sp>
        <p:nvSpPr>
          <p:cNvPr id="15366" name="TextBox 13"/>
          <p:cNvSpPr txBox="1">
            <a:spLocks noChangeArrowheads="1"/>
          </p:cNvSpPr>
          <p:nvPr/>
        </p:nvSpPr>
        <p:spPr bwMode="auto">
          <a:xfrm>
            <a:off x="5244039" y="1354753"/>
            <a:ext cx="2977097" cy="954107"/>
          </a:xfrm>
          <a:prstGeom prst="rect">
            <a:avLst/>
          </a:prstGeom>
          <a:noFill/>
          <a:ln w="9525">
            <a:noFill/>
            <a:miter lim="800000"/>
            <a:headEnd/>
            <a:tailEnd/>
          </a:ln>
        </p:spPr>
        <p:txBody>
          <a:bodyPr wrap="none">
            <a:spAutoFit/>
          </a:bodyPr>
          <a:lstStyle/>
          <a:p>
            <a:r>
              <a:rPr lang="en-US" altLang="en-US" sz="2800" b="1" u="sng" dirty="0">
                <a:solidFill>
                  <a:srgbClr val="FF6600"/>
                </a:solidFill>
              </a:rPr>
              <a:t>MOST </a:t>
            </a:r>
          </a:p>
          <a:p>
            <a:r>
              <a:rPr lang="en-US" altLang="en-US" sz="2800" b="1" u="sng" dirty="0">
                <a:solidFill>
                  <a:srgbClr val="FF6600"/>
                </a:solidFill>
              </a:rPr>
              <a:t>TROUBLESOME</a:t>
            </a:r>
          </a:p>
        </p:txBody>
      </p:sp>
      <p:graphicFrame>
        <p:nvGraphicFramePr>
          <p:cNvPr id="2" name="Table 1"/>
          <p:cNvGraphicFramePr>
            <a:graphicFrameLocks noGrp="1"/>
          </p:cNvGraphicFramePr>
          <p:nvPr>
            <p:extLst>
              <p:ext uri="{D42A27DB-BD31-4B8C-83A1-F6EECF244321}">
                <p14:modId xmlns:p14="http://schemas.microsoft.com/office/powerpoint/2010/main" val="2909091970"/>
              </p:ext>
            </p:extLst>
          </p:nvPr>
        </p:nvGraphicFramePr>
        <p:xfrm>
          <a:off x="190500" y="2400300"/>
          <a:ext cx="4305300" cy="1493520"/>
        </p:xfrm>
        <a:graphic>
          <a:graphicData uri="http://schemas.openxmlformats.org/drawingml/2006/table">
            <a:tbl>
              <a:tblPr>
                <a:tableStyleId>{5C22544A-7EE6-4342-B048-85BDC9FD1C3A}</a:tableStyleId>
              </a:tblPr>
              <a:tblGrid>
                <a:gridCol w="947707">
                  <a:extLst>
                    <a:ext uri="{9D8B030D-6E8A-4147-A177-3AD203B41FA5}">
                      <a16:colId xmlns:a16="http://schemas.microsoft.com/office/drawing/2014/main" val="20000"/>
                    </a:ext>
                  </a:extLst>
                </a:gridCol>
                <a:gridCol w="3357593">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Echinochloa spp. (11)*</a:t>
                      </a: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Cyperus spp. (9)</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sprangletop spp. (7)</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u="none" strike="noStrike" dirty="0">
                          <a:effectLs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hemp sesbania (6)</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46943456"/>
              </p:ext>
            </p:extLst>
          </p:nvPr>
        </p:nvGraphicFramePr>
        <p:xfrm>
          <a:off x="4762500" y="2385060"/>
          <a:ext cx="4152900" cy="1493520"/>
        </p:xfrm>
        <a:graphic>
          <a:graphicData uri="http://schemas.openxmlformats.org/drawingml/2006/table">
            <a:tbl>
              <a:tblPr>
                <a:tableStyleId>{5C22544A-7EE6-4342-B048-85BDC9FD1C3A}</a:tableStyleId>
              </a:tblPr>
              <a:tblGrid>
                <a:gridCol w="8763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baseline="0" dirty="0">
                          <a:solidFill>
                            <a:schemeClr val="tx1"/>
                          </a:solidFill>
                          <a:effectLst/>
                          <a:latin typeface="+mn-lt"/>
                        </a:rPr>
                        <a:t>Echinochloa spp. (10)*</a:t>
                      </a:r>
                    </a:p>
                  </a:txBody>
                  <a:tcPr marL="7620" marR="7620" marT="7620" marB="0" anchor="b"/>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baseline="0" dirty="0">
                          <a:solidFill>
                            <a:schemeClr val="dk1"/>
                          </a:solidFill>
                          <a:effectLst/>
                          <a:latin typeface="+mn-lt"/>
                        </a:rPr>
                        <a:t>Cyperus spp. (10)</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1"/>
                  </a:ext>
                </a:extLst>
              </a:tr>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tc>
                <a:tc>
                  <a:txBody>
                    <a:bodyPr/>
                    <a:lstStyle/>
                    <a:p>
                      <a:pPr algn="l" fontAlgn="b"/>
                      <a:r>
                        <a:rPr lang="en-US" sz="2000" b="0" i="0" u="none" strike="noStrike" baseline="0" dirty="0">
                          <a:solidFill>
                            <a:schemeClr val="dk1"/>
                          </a:solidFill>
                          <a:effectLst/>
                          <a:latin typeface="+mn-lt"/>
                        </a:rPr>
                        <a:t>sprangletop spp. (10)</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rgbClr val="000000"/>
                          </a:solidFill>
                          <a:effectLst/>
                          <a:latin typeface="+mn-lt"/>
                        </a:rPr>
                        <a:t>4</a:t>
                      </a: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red</a:t>
                      </a:r>
                      <a:r>
                        <a:rPr lang="en-US" sz="2000" b="0" i="0" u="none" strike="noStrike" baseline="0" dirty="0">
                          <a:solidFill>
                            <a:srgbClr val="000000"/>
                          </a:solidFill>
                          <a:effectLst/>
                          <a:latin typeface="+mn-lt"/>
                        </a:rPr>
                        <a:t> rice</a:t>
                      </a:r>
                      <a:r>
                        <a:rPr lang="en-US" sz="2000" b="0" i="0" u="none" strike="noStrike" dirty="0">
                          <a:solidFill>
                            <a:srgbClr val="000000"/>
                          </a:solidFill>
                          <a:effectLst/>
                          <a:latin typeface="+mn-lt"/>
                        </a:rPr>
                        <a:t> biotypes (6)</a:t>
                      </a:r>
                    </a:p>
                  </a:txBody>
                  <a:tcPr marL="7620" marR="7620" marT="7620" marB="0" anchor="b"/>
                </a:tc>
                <a:extLst>
                  <a:ext uri="{0D108BD9-81ED-4DB2-BD59-A6C34878D82A}">
                    <a16:rowId xmlns:a16="http://schemas.microsoft.com/office/drawing/2014/main" val="10003"/>
                  </a:ext>
                </a:extLst>
              </a:tr>
            </a:tbl>
          </a:graphicData>
        </a:graphic>
      </p:graphicFrame>
      <p:sp>
        <p:nvSpPr>
          <p:cNvPr id="10" name="TextBox 9"/>
          <p:cNvSpPr txBox="1"/>
          <p:nvPr/>
        </p:nvSpPr>
        <p:spPr>
          <a:xfrm>
            <a:off x="381000" y="4267200"/>
            <a:ext cx="8458200" cy="1661993"/>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 in this crop.</a:t>
            </a:r>
          </a:p>
          <a:p>
            <a:pPr marL="109538" indent="-109538" algn="l">
              <a:buFont typeface="Arial" charset="0"/>
              <a:buChar char="•"/>
            </a:pPr>
            <a:endParaRPr lang="en-US" b="1" dirty="0">
              <a:solidFill>
                <a:schemeClr val="bg1"/>
              </a:solidFill>
            </a:endParaRPr>
          </a:p>
          <a:p>
            <a:pPr marL="109538" indent="-109538" algn="l"/>
            <a:r>
              <a:rPr lang="en-US" sz="1600" dirty="0">
                <a:solidFill>
                  <a:schemeClr val="bg1"/>
                </a:solidFill>
              </a:rPr>
              <a:t>- Echinochloa spp. included barnyardgrass, junglerice and late watergrass.</a:t>
            </a:r>
          </a:p>
          <a:p>
            <a:pPr marL="109538" indent="-109538" algn="l">
              <a:buFontTx/>
              <a:buChar char="-"/>
            </a:pPr>
            <a:r>
              <a:rPr lang="en-US" sz="1600" dirty="0">
                <a:solidFill>
                  <a:schemeClr val="bg1"/>
                </a:solidFill>
              </a:rPr>
              <a:t>Cyperus spp. included rice flatsedge, yellow nutsedge and smallflower umbrella sedge.</a:t>
            </a:r>
          </a:p>
          <a:p>
            <a:pPr marL="109538" indent="-109538" algn="l">
              <a:buFontTx/>
              <a:buChar char="-"/>
            </a:pPr>
            <a:r>
              <a:rPr lang="en-US" sz="1600" dirty="0">
                <a:solidFill>
                  <a:schemeClr val="bg1"/>
                </a:solidFill>
              </a:rPr>
              <a:t>sprangletop spp. included Amazon, bearded and Nealley’s sprangletop.</a:t>
            </a:r>
          </a:p>
        </p:txBody>
      </p:sp>
    </p:spTree>
    <p:extLst>
      <p:ext uri="{BB962C8B-B14F-4D97-AF65-F5344CB8AC3E}">
        <p14:creationId xmlns:p14="http://schemas.microsoft.com/office/powerpoint/2010/main" val="120460008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304800" y="76200"/>
            <a:ext cx="8534400" cy="1097280"/>
          </a:xfrm>
          <a:prstGeom prst="rect">
            <a:avLst/>
          </a:prstGeom>
          <a:noFill/>
          <a:ln w="9525">
            <a:noFill/>
            <a:miter lim="800000"/>
            <a:headEnd/>
            <a:tailEnd/>
          </a:ln>
        </p:spPr>
        <p:txBody>
          <a:bodyPr anchor="ctr"/>
          <a:lstStyle/>
          <a:p>
            <a:r>
              <a:rPr lang="en-US" altLang="en-US" sz="3200" dirty="0">
                <a:solidFill>
                  <a:srgbClr val="FFFF00"/>
                </a:solidFill>
              </a:rPr>
              <a:t>Top 5 Weeds in Sorghum</a:t>
            </a:r>
          </a:p>
          <a:p>
            <a:r>
              <a:rPr lang="en-US" altLang="en-US" sz="2400" dirty="0">
                <a:solidFill>
                  <a:srgbClr val="FFFF00"/>
                </a:solidFill>
              </a:rPr>
              <a:t>(14 survey respondents)</a:t>
            </a:r>
          </a:p>
        </p:txBody>
      </p:sp>
      <p:sp>
        <p:nvSpPr>
          <p:cNvPr id="15364" name="Rectangle 5"/>
          <p:cNvSpPr>
            <a:spLocks noChangeArrowheads="1"/>
          </p:cNvSpPr>
          <p:nvPr/>
        </p:nvSpPr>
        <p:spPr bwMode="auto">
          <a:xfrm>
            <a:off x="0" y="1143000"/>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5" name="TextBox 13"/>
          <p:cNvSpPr txBox="1">
            <a:spLocks noChangeArrowheads="1"/>
          </p:cNvSpPr>
          <p:nvPr/>
        </p:nvSpPr>
        <p:spPr bwMode="auto">
          <a:xfrm>
            <a:off x="1235440" y="1485900"/>
            <a:ext cx="2193560" cy="954107"/>
          </a:xfrm>
          <a:prstGeom prst="rect">
            <a:avLst/>
          </a:prstGeom>
          <a:noFill/>
          <a:ln w="9525">
            <a:noFill/>
            <a:miter lim="800000"/>
            <a:headEnd/>
            <a:tailEnd/>
          </a:ln>
        </p:spPr>
        <p:txBody>
          <a:bodyPr wrap="square">
            <a:spAutoFit/>
          </a:bodyPr>
          <a:lstStyle/>
          <a:p>
            <a:r>
              <a:rPr lang="en-US" altLang="en-US" sz="2800" b="1" u="sng" dirty="0">
                <a:solidFill>
                  <a:srgbClr val="FF6600"/>
                </a:solidFill>
              </a:rPr>
              <a:t>MOST </a:t>
            </a:r>
          </a:p>
          <a:p>
            <a:r>
              <a:rPr lang="en-US" altLang="en-US" sz="2800" b="1" u="sng" dirty="0">
                <a:solidFill>
                  <a:srgbClr val="FF6600"/>
                </a:solidFill>
              </a:rPr>
              <a:t>COMMON</a:t>
            </a:r>
          </a:p>
        </p:txBody>
      </p:sp>
      <p:sp>
        <p:nvSpPr>
          <p:cNvPr id="15366" name="TextBox 13"/>
          <p:cNvSpPr txBox="1">
            <a:spLocks noChangeArrowheads="1"/>
          </p:cNvSpPr>
          <p:nvPr/>
        </p:nvSpPr>
        <p:spPr bwMode="auto">
          <a:xfrm>
            <a:off x="5244039" y="1485900"/>
            <a:ext cx="2977097" cy="954107"/>
          </a:xfrm>
          <a:prstGeom prst="rect">
            <a:avLst/>
          </a:prstGeom>
          <a:noFill/>
          <a:ln w="9525">
            <a:noFill/>
            <a:miter lim="800000"/>
            <a:headEnd/>
            <a:tailEnd/>
          </a:ln>
        </p:spPr>
        <p:txBody>
          <a:bodyPr wrap="none">
            <a:spAutoFit/>
          </a:bodyPr>
          <a:lstStyle/>
          <a:p>
            <a:r>
              <a:rPr lang="en-US" altLang="en-US" sz="2800" b="1" u="sng" dirty="0">
                <a:solidFill>
                  <a:srgbClr val="FF6600"/>
                </a:solidFill>
              </a:rPr>
              <a:t>MOST </a:t>
            </a:r>
          </a:p>
          <a:p>
            <a:r>
              <a:rPr lang="en-US" altLang="en-US" sz="2800" b="1" u="sng" dirty="0">
                <a:solidFill>
                  <a:srgbClr val="FF6600"/>
                </a:solidFill>
              </a:rPr>
              <a:t>TROUBLESOME</a:t>
            </a:r>
          </a:p>
        </p:txBody>
      </p:sp>
      <p:graphicFrame>
        <p:nvGraphicFramePr>
          <p:cNvPr id="2" name="Table 1"/>
          <p:cNvGraphicFramePr>
            <a:graphicFrameLocks noGrp="1"/>
          </p:cNvGraphicFramePr>
          <p:nvPr>
            <p:extLst>
              <p:ext uri="{D42A27DB-BD31-4B8C-83A1-F6EECF244321}">
                <p14:modId xmlns:p14="http://schemas.microsoft.com/office/powerpoint/2010/main" val="2122625125"/>
              </p:ext>
            </p:extLst>
          </p:nvPr>
        </p:nvGraphicFramePr>
        <p:xfrm>
          <a:off x="190500" y="2531447"/>
          <a:ext cx="4305300" cy="1866900"/>
        </p:xfrm>
        <a:graphic>
          <a:graphicData uri="http://schemas.openxmlformats.org/drawingml/2006/table">
            <a:tbl>
              <a:tblPr>
                <a:tableStyleId>{5C22544A-7EE6-4342-B048-85BDC9FD1C3A}</a:tableStyleId>
              </a:tblPr>
              <a:tblGrid>
                <a:gridCol w="5715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latin typeface="+mn-lt"/>
                        </a:rPr>
                        <a:t>1</a:t>
                      </a:r>
                      <a:endParaRPr lang="en-US" sz="2000" b="0" i="0" u="none" strike="noStrike" dirty="0">
                        <a:solidFill>
                          <a:srgbClr val="000000"/>
                        </a:solidFill>
                        <a:effectLst/>
                        <a:latin typeface="+mn-lt"/>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crabgrass spp. (10)*</a:t>
                      </a: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u="none" strike="noStrike" dirty="0">
                          <a:effectLst/>
                          <a:latin typeface="+mn-lt"/>
                        </a:rPr>
                        <a:t>2</a:t>
                      </a:r>
                      <a:endParaRPr lang="en-US" sz="2000" b="0" i="0" u="none" strike="noStrike" dirty="0">
                        <a:solidFill>
                          <a:srgbClr val="000000"/>
                        </a:solidFill>
                        <a:effectLst/>
                        <a:latin typeface="+mn-lt"/>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Urochloa spp. (9)</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u="none" strike="noStrike" dirty="0">
                          <a:effectLst/>
                          <a:latin typeface="+mn-lt"/>
                        </a:rPr>
                        <a:t>3</a:t>
                      </a:r>
                      <a:endParaRPr lang="en-US" sz="2000" b="0" i="0" u="none" strike="noStrike" dirty="0">
                        <a:solidFill>
                          <a:srgbClr val="000000"/>
                        </a:solidFill>
                        <a:effectLst/>
                        <a:latin typeface="+mn-lt"/>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Palmer amaranth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u="none" strike="noStrike" dirty="0">
                          <a:effectLst/>
                          <a:latin typeface="+mn-lt"/>
                        </a:rPr>
                        <a:t>3</a:t>
                      </a:r>
                      <a:endParaRPr lang="en-US" sz="2000" b="0" i="0" u="none" strike="noStrike" dirty="0">
                        <a:solidFill>
                          <a:srgbClr val="000000"/>
                        </a:solidFill>
                        <a:effectLst/>
                        <a:latin typeface="+mn-lt"/>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morningglory spp.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rgbClr val="000000"/>
                          </a:solidFill>
                          <a:effectLst/>
                          <a:latin typeface="+mn-lt"/>
                        </a:rPr>
                        <a:t>5</a:t>
                      </a: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johnsongrass (7)</a:t>
                      </a: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92450244"/>
              </p:ext>
            </p:extLst>
          </p:nvPr>
        </p:nvGraphicFramePr>
        <p:xfrm>
          <a:off x="4686300" y="2552700"/>
          <a:ext cx="4305300" cy="1866900"/>
        </p:xfrm>
        <a:graphic>
          <a:graphicData uri="http://schemas.openxmlformats.org/drawingml/2006/table">
            <a:tbl>
              <a:tblPr>
                <a:tableStyleId>{5C22544A-7EE6-4342-B048-85BDC9FD1C3A}</a:tableStyleId>
              </a:tblPr>
              <a:tblGrid>
                <a:gridCol w="5715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latin typeface="+mn-lt"/>
                        </a:rPr>
                        <a:t>1</a:t>
                      </a:r>
                      <a:endParaRPr lang="en-US" sz="2000" b="0" i="0" u="none" strike="noStrike" dirty="0">
                        <a:solidFill>
                          <a:srgbClr val="000000"/>
                        </a:solidFill>
                        <a:effectLst/>
                        <a:latin typeface="+mn-lt"/>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Urochloa spp. (10)*</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u="none" strike="noStrike" dirty="0">
                          <a:effectLst/>
                          <a:latin typeface="+mn-lt"/>
                        </a:rPr>
                        <a:t>2</a:t>
                      </a:r>
                      <a:endParaRPr lang="en-US" sz="2000" b="0" i="0" u="none" strike="noStrike" dirty="0">
                        <a:solidFill>
                          <a:srgbClr val="000000"/>
                        </a:solidFill>
                        <a:effectLst/>
                        <a:latin typeface="+mn-lt"/>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johnsongrass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b="0" i="0" u="none" strike="noStrike" dirty="0">
                          <a:solidFill>
                            <a:schemeClr val="dk1"/>
                          </a:solidFill>
                          <a:effectLst/>
                          <a:latin typeface="+mn-lt"/>
                        </a:rPr>
                        <a:t>2</a:t>
                      </a:r>
                      <a:endParaRPr lang="en-US" sz="2000" b="0" i="0" u="none" strike="noStrike" dirty="0">
                        <a:solidFill>
                          <a:srgbClr val="000000"/>
                        </a:solidFill>
                        <a:effectLst/>
                        <a:latin typeface="+mn-lt"/>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Palmer amaranth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rgbClr val="000000"/>
                          </a:solidFill>
                          <a:effectLst/>
                          <a:latin typeface="+mn-lt"/>
                        </a:rPr>
                        <a:t>2</a:t>
                      </a: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morningglory spp.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r h="373380">
                <a:tc>
                  <a:txBody>
                    <a:bodyPr/>
                    <a:lstStyle/>
                    <a:p>
                      <a:pPr algn="ctr" fontAlgn="b"/>
                      <a:r>
                        <a:rPr lang="en-US" sz="2000" u="none" strike="noStrike" dirty="0">
                          <a:effectLst/>
                          <a:latin typeface="+mn-lt"/>
                        </a:rPr>
                        <a:t>5</a:t>
                      </a:r>
                      <a:endParaRPr lang="en-US" sz="2000" b="0" i="0" u="none" strike="noStrike" dirty="0">
                        <a:solidFill>
                          <a:srgbClr val="000000"/>
                        </a:solidFill>
                        <a:effectLst/>
                        <a:latin typeface="+mn-lt"/>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Tie among 4</a:t>
                      </a:r>
                      <a:r>
                        <a:rPr lang="en-US" sz="2000" b="0" i="0" u="none" strike="noStrike" baseline="0" dirty="0">
                          <a:solidFill>
                            <a:srgbClr val="000000"/>
                          </a:solidFill>
                          <a:effectLst/>
                          <a:latin typeface="+mn-lt"/>
                        </a:rPr>
                        <a:t> species</a:t>
                      </a:r>
                      <a:r>
                        <a:rPr lang="en-US" sz="2000" b="0" i="0" u="none" strike="noStrike" dirty="0">
                          <a:solidFill>
                            <a:srgbClr val="000000"/>
                          </a:solidFill>
                          <a:effectLst/>
                          <a:latin typeface="+mn-lt"/>
                        </a:rPr>
                        <a:t> (4)</a:t>
                      </a: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sp>
        <p:nvSpPr>
          <p:cNvPr id="11" name="TextBox 10"/>
          <p:cNvSpPr txBox="1"/>
          <p:nvPr/>
        </p:nvSpPr>
        <p:spPr>
          <a:xfrm>
            <a:off x="381000" y="4738807"/>
            <a:ext cx="8458200" cy="1661993"/>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 in this crop.</a:t>
            </a:r>
          </a:p>
          <a:p>
            <a:pPr marL="109538" indent="-109538" algn="l">
              <a:buFont typeface="Arial" charset="0"/>
              <a:buChar char="•"/>
            </a:pPr>
            <a:endParaRPr lang="en-US" b="1" dirty="0">
              <a:solidFill>
                <a:schemeClr val="bg1"/>
              </a:solidFill>
            </a:endParaRPr>
          </a:p>
          <a:p>
            <a:pPr algn="l"/>
            <a:r>
              <a:rPr lang="en-US" sz="1600" dirty="0">
                <a:solidFill>
                  <a:schemeClr val="bg1"/>
                </a:solidFill>
              </a:rPr>
              <a:t>- crabgrass spp. included large crabgrass.</a:t>
            </a:r>
          </a:p>
          <a:p>
            <a:pPr algn="l"/>
            <a:r>
              <a:rPr lang="en-US" sz="1600" dirty="0">
                <a:solidFill>
                  <a:schemeClr val="bg1"/>
                </a:solidFill>
              </a:rPr>
              <a:t>- Urochloa spp. included broadleaf signalgrass and Texas and browntop millet.</a:t>
            </a:r>
          </a:p>
          <a:p>
            <a:pPr marL="109538" indent="-109538" algn="l">
              <a:buFontTx/>
              <a:buChar char="-"/>
            </a:pPr>
            <a:r>
              <a:rPr lang="en-US" sz="1600" dirty="0">
                <a:solidFill>
                  <a:schemeClr val="bg1"/>
                </a:solidFill>
              </a:rPr>
              <a:t>morningglory spp. included ivyleaf and pitted morningglory.</a:t>
            </a:r>
          </a:p>
        </p:txBody>
      </p:sp>
    </p:spTree>
    <p:extLst>
      <p:ext uri="{BB962C8B-B14F-4D97-AF65-F5344CB8AC3E}">
        <p14:creationId xmlns:p14="http://schemas.microsoft.com/office/powerpoint/2010/main" val="120460008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76200"/>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304800" y="76200"/>
            <a:ext cx="8534400" cy="1097280"/>
          </a:xfrm>
          <a:prstGeom prst="rect">
            <a:avLst/>
          </a:prstGeom>
          <a:noFill/>
          <a:ln w="9525">
            <a:noFill/>
            <a:miter lim="800000"/>
            <a:headEnd/>
            <a:tailEnd/>
          </a:ln>
        </p:spPr>
        <p:txBody>
          <a:bodyPr anchor="ctr"/>
          <a:lstStyle/>
          <a:p>
            <a:r>
              <a:rPr lang="en-US" altLang="en-US" sz="3200" dirty="0">
                <a:solidFill>
                  <a:srgbClr val="FFFF00"/>
                </a:solidFill>
              </a:rPr>
              <a:t>Top 5 Weeds in Spring Cereal Grains</a:t>
            </a:r>
          </a:p>
          <a:p>
            <a:r>
              <a:rPr lang="en-US" altLang="en-US" sz="2400" dirty="0">
                <a:solidFill>
                  <a:srgbClr val="FFFF00"/>
                </a:solidFill>
              </a:rPr>
              <a:t>(20 survey respondents)</a:t>
            </a:r>
          </a:p>
        </p:txBody>
      </p:sp>
      <p:sp>
        <p:nvSpPr>
          <p:cNvPr id="15364" name="Rectangle 5"/>
          <p:cNvSpPr>
            <a:spLocks noChangeArrowheads="1"/>
          </p:cNvSpPr>
          <p:nvPr/>
        </p:nvSpPr>
        <p:spPr bwMode="auto">
          <a:xfrm>
            <a:off x="0" y="1143000"/>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5" name="TextBox 13"/>
          <p:cNvSpPr txBox="1">
            <a:spLocks noChangeArrowheads="1"/>
          </p:cNvSpPr>
          <p:nvPr/>
        </p:nvSpPr>
        <p:spPr bwMode="auto">
          <a:xfrm>
            <a:off x="1235440" y="1501775"/>
            <a:ext cx="2193560" cy="954107"/>
          </a:xfrm>
          <a:prstGeom prst="rect">
            <a:avLst/>
          </a:prstGeom>
          <a:noFill/>
          <a:ln w="9525">
            <a:noFill/>
            <a:miter lim="800000"/>
            <a:headEnd/>
            <a:tailEnd/>
          </a:ln>
        </p:spPr>
        <p:txBody>
          <a:bodyPr wrap="square">
            <a:spAutoFit/>
          </a:bodyPr>
          <a:lstStyle/>
          <a:p>
            <a:r>
              <a:rPr lang="en-US" altLang="en-US" sz="2800" b="1" u="sng" dirty="0">
                <a:solidFill>
                  <a:srgbClr val="FF6600"/>
                </a:solidFill>
              </a:rPr>
              <a:t>MOST </a:t>
            </a:r>
          </a:p>
          <a:p>
            <a:r>
              <a:rPr lang="en-US" altLang="en-US" sz="2800" b="1" u="sng" dirty="0">
                <a:solidFill>
                  <a:srgbClr val="FF6600"/>
                </a:solidFill>
              </a:rPr>
              <a:t>COMMON</a:t>
            </a:r>
          </a:p>
        </p:txBody>
      </p:sp>
      <p:sp>
        <p:nvSpPr>
          <p:cNvPr id="15366" name="TextBox 13"/>
          <p:cNvSpPr txBox="1">
            <a:spLocks noChangeArrowheads="1"/>
          </p:cNvSpPr>
          <p:nvPr/>
        </p:nvSpPr>
        <p:spPr bwMode="auto">
          <a:xfrm>
            <a:off x="5244039" y="1501775"/>
            <a:ext cx="2977097" cy="954107"/>
          </a:xfrm>
          <a:prstGeom prst="rect">
            <a:avLst/>
          </a:prstGeom>
          <a:noFill/>
          <a:ln w="9525">
            <a:noFill/>
            <a:miter lim="800000"/>
            <a:headEnd/>
            <a:tailEnd/>
          </a:ln>
        </p:spPr>
        <p:txBody>
          <a:bodyPr wrap="none">
            <a:spAutoFit/>
          </a:bodyPr>
          <a:lstStyle/>
          <a:p>
            <a:r>
              <a:rPr lang="en-US" altLang="en-US" sz="2800" b="1" u="sng" dirty="0">
                <a:solidFill>
                  <a:srgbClr val="FF6600"/>
                </a:solidFill>
              </a:rPr>
              <a:t>MOST </a:t>
            </a:r>
          </a:p>
          <a:p>
            <a:r>
              <a:rPr lang="en-US" altLang="en-US" sz="2800" b="1" u="sng" dirty="0">
                <a:solidFill>
                  <a:srgbClr val="FF6600"/>
                </a:solidFill>
              </a:rPr>
              <a:t>TROUBLESOME</a:t>
            </a:r>
          </a:p>
        </p:txBody>
      </p:sp>
      <p:graphicFrame>
        <p:nvGraphicFramePr>
          <p:cNvPr id="2" name="Table 1"/>
          <p:cNvGraphicFramePr>
            <a:graphicFrameLocks noGrp="1"/>
          </p:cNvGraphicFramePr>
          <p:nvPr>
            <p:extLst>
              <p:ext uri="{D42A27DB-BD31-4B8C-83A1-F6EECF244321}">
                <p14:modId xmlns:p14="http://schemas.microsoft.com/office/powerpoint/2010/main" val="2546065461"/>
              </p:ext>
            </p:extLst>
          </p:nvPr>
        </p:nvGraphicFramePr>
        <p:xfrm>
          <a:off x="190500" y="2547322"/>
          <a:ext cx="4305300" cy="186690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common lambsquarters (12)*</a:t>
                      </a: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mustard spp. (11)</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wild oat (10)</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chemeClr val="dk1"/>
                          </a:solidFill>
                          <a:effectLst/>
                          <a:latin typeface="+mn-l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wild buckwheat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dk1"/>
                          </a:solidFill>
                          <a:effectLst/>
                          <a:latin typeface="+mn-l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foxtail spp.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46351766"/>
              </p:ext>
            </p:extLst>
          </p:nvPr>
        </p:nvGraphicFramePr>
        <p:xfrm>
          <a:off x="4762500" y="2532082"/>
          <a:ext cx="4152900" cy="1866900"/>
        </p:xfrm>
        <a:graphic>
          <a:graphicData uri="http://schemas.openxmlformats.org/drawingml/2006/table">
            <a:tbl>
              <a:tblPr>
                <a:tableStyleId>{5C22544A-7EE6-4342-B048-85BDC9FD1C3A}</a:tableStyleId>
              </a:tblPr>
              <a:tblGrid>
                <a:gridCol w="7239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latin typeface="+mn-lt"/>
                        </a:rPr>
                        <a:t>1</a:t>
                      </a:r>
                      <a:endParaRPr lang="en-US" sz="2000" b="0" i="0" u="none" strike="noStrike" dirty="0">
                        <a:solidFill>
                          <a:srgbClr val="000000"/>
                        </a:solidFill>
                        <a:effectLst/>
                        <a:latin typeface="+mn-lt"/>
                      </a:endParaRPr>
                    </a:p>
                  </a:txBody>
                  <a:tcPr marL="7620" marR="7620" marT="7620" marB="0" anchor="b"/>
                </a:tc>
                <a:tc>
                  <a:txBody>
                    <a:bodyPr/>
                    <a:lstStyle/>
                    <a:p>
                      <a:pPr algn="l" fontAlgn="b"/>
                      <a:r>
                        <a:rPr lang="en-US" sz="2000" b="0" i="0" u="none" strike="noStrike" baseline="0" dirty="0">
                          <a:solidFill>
                            <a:schemeClr val="dk1"/>
                          </a:solidFill>
                          <a:effectLst/>
                          <a:latin typeface="+mn-lt"/>
                        </a:rPr>
                        <a:t>wild oat (11)*</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0"/>
                  </a:ext>
                </a:extLst>
              </a:tr>
              <a:tr h="373380">
                <a:tc>
                  <a:txBody>
                    <a:bodyPr/>
                    <a:lstStyle/>
                    <a:p>
                      <a:pPr algn="ctr" fontAlgn="b"/>
                      <a:r>
                        <a:rPr lang="en-US" sz="2000" u="none" strike="noStrike" dirty="0">
                          <a:effectLst/>
                          <a:latin typeface="+mn-lt"/>
                        </a:rPr>
                        <a:t>2</a:t>
                      </a:r>
                      <a:endParaRPr lang="en-US" sz="2000" b="0" i="0" u="none" strike="noStrike" dirty="0">
                        <a:solidFill>
                          <a:srgbClr val="000000"/>
                        </a:solidFill>
                        <a:effectLst/>
                        <a:latin typeface="+mn-lt"/>
                      </a:endParaRPr>
                    </a:p>
                  </a:txBody>
                  <a:tcPr marL="7620" marR="7620" marT="7620" marB="0" anchor="b"/>
                </a:tc>
                <a:tc>
                  <a:txBody>
                    <a:bodyPr/>
                    <a:lstStyle/>
                    <a:p>
                      <a:pPr algn="l" fontAlgn="b"/>
                      <a:r>
                        <a:rPr lang="en-US" sz="2000" b="0" i="0" u="none" strike="noStrike" dirty="0">
                          <a:solidFill>
                            <a:srgbClr val="000000"/>
                          </a:solidFill>
                          <a:effectLst/>
                          <a:latin typeface="+mn-lt"/>
                        </a:rPr>
                        <a:t>kochia (8)</a:t>
                      </a:r>
                    </a:p>
                  </a:txBody>
                  <a:tcPr marL="7620" marR="7620" marT="7620" marB="0" anchor="b"/>
                </a:tc>
                <a:extLst>
                  <a:ext uri="{0D108BD9-81ED-4DB2-BD59-A6C34878D82A}">
                    <a16:rowId xmlns:a16="http://schemas.microsoft.com/office/drawing/2014/main" val="10001"/>
                  </a:ext>
                </a:extLst>
              </a:tr>
              <a:tr h="373380">
                <a:tc>
                  <a:txBody>
                    <a:bodyPr/>
                    <a:lstStyle/>
                    <a:p>
                      <a:pPr algn="ctr" fontAlgn="b"/>
                      <a:r>
                        <a:rPr lang="en-US" sz="2000" u="none" strike="noStrike" dirty="0">
                          <a:effectLst/>
                          <a:latin typeface="+mn-lt"/>
                        </a:rPr>
                        <a:t>2</a:t>
                      </a:r>
                      <a:endParaRPr lang="en-US" sz="2000" b="0" i="0" u="none" strike="noStrike" dirty="0">
                        <a:solidFill>
                          <a:srgbClr val="000000"/>
                        </a:solidFill>
                        <a:effectLst/>
                        <a:latin typeface="+mn-lt"/>
                      </a:endParaRPr>
                    </a:p>
                  </a:txBody>
                  <a:tcPr marL="7620" marR="7620" marT="7620" marB="0" anchor="b"/>
                </a:tc>
                <a:tc>
                  <a:txBody>
                    <a:bodyPr/>
                    <a:lstStyle/>
                    <a:p>
                      <a:pPr algn="l" fontAlgn="b"/>
                      <a:r>
                        <a:rPr lang="en-US" sz="2000" b="0" i="0" u="none" strike="noStrike" baseline="0" dirty="0">
                          <a:solidFill>
                            <a:schemeClr val="dk1"/>
                          </a:solidFill>
                          <a:effectLst/>
                          <a:latin typeface="+mn-lt"/>
                        </a:rPr>
                        <a:t>wild buckwheat (8)</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rgbClr val="000000"/>
                          </a:solidFill>
                          <a:effectLst/>
                          <a:latin typeface="+mn-lt"/>
                        </a:rPr>
                        <a:t>2</a:t>
                      </a:r>
                    </a:p>
                  </a:txBody>
                  <a:tcPr marL="7620" marR="7620" marT="7620" marB="0" anchor="b"/>
                </a:tc>
                <a:tc>
                  <a:txBody>
                    <a:bodyPr/>
                    <a:lstStyle/>
                    <a:p>
                      <a:pPr algn="l" fontAlgn="b"/>
                      <a:r>
                        <a:rPr lang="en-US" sz="2000" b="0" i="0" u="none" strike="noStrike" baseline="0" dirty="0">
                          <a:solidFill>
                            <a:schemeClr val="dk1"/>
                          </a:solidFill>
                          <a:effectLst/>
                          <a:latin typeface="+mn-lt"/>
                        </a:rPr>
                        <a:t>Canada thistle (8)</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tx1"/>
                          </a:solidFill>
                          <a:effectLst/>
                          <a:latin typeface="+mn-lt"/>
                        </a:rPr>
                        <a:t>5</a:t>
                      </a: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Galium spp. (6)</a:t>
                      </a: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sp>
        <p:nvSpPr>
          <p:cNvPr id="10" name="TextBox 9"/>
          <p:cNvSpPr txBox="1"/>
          <p:nvPr/>
        </p:nvSpPr>
        <p:spPr>
          <a:xfrm>
            <a:off x="381000" y="4648200"/>
            <a:ext cx="8458200" cy="1908215"/>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 in this crop.</a:t>
            </a:r>
          </a:p>
          <a:p>
            <a:pPr marL="109538" indent="-109538" algn="l">
              <a:buFont typeface="Arial" charset="0"/>
              <a:buChar char="•"/>
            </a:pPr>
            <a:endParaRPr lang="en-US" b="1" dirty="0">
              <a:solidFill>
                <a:schemeClr val="bg1"/>
              </a:solidFill>
            </a:endParaRPr>
          </a:p>
          <a:p>
            <a:pPr marL="109538" indent="-109538" algn="l"/>
            <a:r>
              <a:rPr lang="en-US" sz="1600" dirty="0">
                <a:solidFill>
                  <a:schemeClr val="bg1"/>
                </a:solidFill>
              </a:rPr>
              <a:t>- mustard spp. included rapeseed (volunteer canola), wild mustard, wild radish and shepherd’s-purse. </a:t>
            </a:r>
          </a:p>
          <a:p>
            <a:pPr marL="109538" indent="-109538" algn="l"/>
            <a:r>
              <a:rPr lang="en-US" sz="1600" dirty="0">
                <a:solidFill>
                  <a:schemeClr val="bg1"/>
                </a:solidFill>
              </a:rPr>
              <a:t>- foxtail spp. included green foxtail.</a:t>
            </a:r>
          </a:p>
          <a:p>
            <a:pPr marL="109538" indent="-109538" algn="l">
              <a:buFontTx/>
              <a:buChar char="-"/>
            </a:pPr>
            <a:r>
              <a:rPr lang="en-US" sz="1600" dirty="0">
                <a:solidFill>
                  <a:schemeClr val="bg1"/>
                </a:solidFill>
              </a:rPr>
              <a:t>Galium spp. included catchweed bedstraw (cleavers) and false cleavers.</a:t>
            </a:r>
          </a:p>
        </p:txBody>
      </p:sp>
    </p:spTree>
    <p:extLst>
      <p:ext uri="{BB962C8B-B14F-4D97-AF65-F5344CB8AC3E}">
        <p14:creationId xmlns:p14="http://schemas.microsoft.com/office/powerpoint/2010/main" val="120460008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304800" y="0"/>
            <a:ext cx="8534400" cy="1097280"/>
          </a:xfrm>
          <a:prstGeom prst="rect">
            <a:avLst/>
          </a:prstGeom>
          <a:noFill/>
          <a:ln w="9525">
            <a:noFill/>
            <a:miter lim="800000"/>
            <a:headEnd/>
            <a:tailEnd/>
          </a:ln>
        </p:spPr>
        <p:txBody>
          <a:bodyPr anchor="ctr"/>
          <a:lstStyle/>
          <a:p>
            <a:r>
              <a:rPr lang="en-US" altLang="en-US" sz="3200" dirty="0">
                <a:solidFill>
                  <a:srgbClr val="FFFF00"/>
                </a:solidFill>
              </a:rPr>
              <a:t>Top 5 Weeds in Turf</a:t>
            </a:r>
          </a:p>
          <a:p>
            <a:r>
              <a:rPr lang="en-US" altLang="en-US" sz="2400" dirty="0">
                <a:solidFill>
                  <a:srgbClr val="FFFF00"/>
                </a:solidFill>
              </a:rPr>
              <a:t>(28 survey respondents)</a:t>
            </a:r>
          </a:p>
        </p:txBody>
      </p:sp>
      <p:sp>
        <p:nvSpPr>
          <p:cNvPr id="15364" name="Rectangle 5"/>
          <p:cNvSpPr>
            <a:spLocks noChangeArrowheads="1"/>
          </p:cNvSpPr>
          <p:nvPr/>
        </p:nvSpPr>
        <p:spPr bwMode="auto">
          <a:xfrm>
            <a:off x="0" y="1133773"/>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5" name="TextBox 13"/>
          <p:cNvSpPr txBox="1">
            <a:spLocks noChangeArrowheads="1"/>
          </p:cNvSpPr>
          <p:nvPr/>
        </p:nvSpPr>
        <p:spPr bwMode="auto">
          <a:xfrm>
            <a:off x="1235440" y="1219200"/>
            <a:ext cx="2193560" cy="954107"/>
          </a:xfrm>
          <a:prstGeom prst="rect">
            <a:avLst/>
          </a:prstGeom>
          <a:noFill/>
          <a:ln w="9525">
            <a:noFill/>
            <a:miter lim="800000"/>
            <a:headEnd/>
            <a:tailEnd/>
          </a:ln>
        </p:spPr>
        <p:txBody>
          <a:bodyPr wrap="square">
            <a:spAutoFit/>
          </a:bodyPr>
          <a:lstStyle/>
          <a:p>
            <a:r>
              <a:rPr lang="en-US" altLang="en-US" sz="2800" b="1" u="sng" dirty="0">
                <a:solidFill>
                  <a:srgbClr val="FF6600"/>
                </a:solidFill>
              </a:rPr>
              <a:t>MOST </a:t>
            </a:r>
          </a:p>
          <a:p>
            <a:r>
              <a:rPr lang="en-US" altLang="en-US" sz="2800" b="1" u="sng" dirty="0">
                <a:solidFill>
                  <a:srgbClr val="FF6600"/>
                </a:solidFill>
              </a:rPr>
              <a:t>COMMON</a:t>
            </a:r>
          </a:p>
        </p:txBody>
      </p:sp>
      <p:sp>
        <p:nvSpPr>
          <p:cNvPr id="15366" name="TextBox 13"/>
          <p:cNvSpPr txBox="1">
            <a:spLocks noChangeArrowheads="1"/>
          </p:cNvSpPr>
          <p:nvPr/>
        </p:nvSpPr>
        <p:spPr bwMode="auto">
          <a:xfrm>
            <a:off x="5244039" y="1219200"/>
            <a:ext cx="2977097" cy="954107"/>
          </a:xfrm>
          <a:prstGeom prst="rect">
            <a:avLst/>
          </a:prstGeom>
          <a:noFill/>
          <a:ln w="9525">
            <a:noFill/>
            <a:miter lim="800000"/>
            <a:headEnd/>
            <a:tailEnd/>
          </a:ln>
        </p:spPr>
        <p:txBody>
          <a:bodyPr wrap="none">
            <a:spAutoFit/>
          </a:bodyPr>
          <a:lstStyle/>
          <a:p>
            <a:r>
              <a:rPr lang="en-US" altLang="en-US" sz="2800" b="1" u="sng" dirty="0">
                <a:solidFill>
                  <a:srgbClr val="FF6600"/>
                </a:solidFill>
              </a:rPr>
              <a:t>MOST </a:t>
            </a:r>
          </a:p>
          <a:p>
            <a:r>
              <a:rPr lang="en-US" altLang="en-US" sz="2800" b="1" u="sng" dirty="0">
                <a:solidFill>
                  <a:srgbClr val="FF6600"/>
                </a:solidFill>
              </a:rPr>
              <a:t>TROUBLESOME</a:t>
            </a:r>
          </a:p>
        </p:txBody>
      </p:sp>
      <p:graphicFrame>
        <p:nvGraphicFramePr>
          <p:cNvPr id="2" name="Table 1"/>
          <p:cNvGraphicFramePr>
            <a:graphicFrameLocks noGrp="1"/>
          </p:cNvGraphicFramePr>
          <p:nvPr>
            <p:extLst>
              <p:ext uri="{D42A27DB-BD31-4B8C-83A1-F6EECF244321}">
                <p14:modId xmlns:p14="http://schemas.microsoft.com/office/powerpoint/2010/main" val="841187101"/>
              </p:ext>
            </p:extLst>
          </p:nvPr>
        </p:nvGraphicFramePr>
        <p:xfrm>
          <a:off x="190500" y="2264747"/>
          <a:ext cx="4305300" cy="1866900"/>
        </p:xfrm>
        <a:graphic>
          <a:graphicData uri="http://schemas.openxmlformats.org/drawingml/2006/table">
            <a:tbl>
              <a:tblPr>
                <a:tableStyleId>{5C22544A-7EE6-4342-B048-85BDC9FD1C3A}</a:tableStyleId>
              </a:tblPr>
              <a:tblGrid>
                <a:gridCol w="947707">
                  <a:extLst>
                    <a:ext uri="{9D8B030D-6E8A-4147-A177-3AD203B41FA5}">
                      <a16:colId xmlns:a16="http://schemas.microsoft.com/office/drawing/2014/main" val="20000"/>
                    </a:ext>
                  </a:extLst>
                </a:gridCol>
                <a:gridCol w="3357593">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crabgrass spp. (26)*</a:t>
                      </a: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dandelion  (20)</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u="none" strike="noStrike" dirty="0">
                          <a:effectLst/>
                        </a:rPr>
                        <a:t>3</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clover spp. (14)</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u="none" strike="noStrike" dirty="0">
                          <a:effectLs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annual bluegrass (10)</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r h="373380">
                <a:tc>
                  <a:txBody>
                    <a:bodyPr/>
                    <a:lstStyle/>
                    <a:p>
                      <a:pPr algn="ctr" fontAlgn="b"/>
                      <a:r>
                        <a:rPr lang="en-US" sz="2000" u="none" strike="noStrike" dirty="0">
                          <a:effectLst/>
                        </a:rPr>
                        <a:t>5</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Tie</a:t>
                      </a:r>
                      <a:r>
                        <a:rPr lang="en-US" sz="2000" b="0" i="0" u="none" strike="noStrike" baseline="0" dirty="0">
                          <a:solidFill>
                            <a:srgbClr val="000000"/>
                          </a:solidFill>
                          <a:effectLst/>
                          <a:latin typeface="+mn-lt"/>
                        </a:rPr>
                        <a:t> among 2 species</a:t>
                      </a:r>
                      <a:r>
                        <a:rPr lang="en-US" sz="2000" b="0" i="0" u="none" strike="noStrike" dirty="0">
                          <a:solidFill>
                            <a:srgbClr val="000000"/>
                          </a:solidFill>
                          <a:effectLst/>
                          <a:latin typeface="+mn-lt"/>
                        </a:rPr>
                        <a:t> (6)</a:t>
                      </a: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39223813"/>
              </p:ext>
            </p:extLst>
          </p:nvPr>
        </p:nvGraphicFramePr>
        <p:xfrm>
          <a:off x="4762500" y="2249507"/>
          <a:ext cx="4152900" cy="1866900"/>
        </p:xfrm>
        <a:graphic>
          <a:graphicData uri="http://schemas.openxmlformats.org/drawingml/2006/table">
            <a:tbl>
              <a:tblPr>
                <a:tableStyleId>{5C22544A-7EE6-4342-B048-85BDC9FD1C3A}</a:tableStyleId>
              </a:tblPr>
              <a:tblGrid>
                <a:gridCol w="8763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latin typeface="+mn-lt"/>
                        </a:rPr>
                        <a:t>1</a:t>
                      </a:r>
                      <a:endParaRPr lang="en-US" sz="2000" b="0" i="0" u="none" strike="noStrike" dirty="0">
                        <a:solidFill>
                          <a:srgbClr val="000000"/>
                        </a:solidFill>
                        <a:effectLst/>
                        <a:latin typeface="+mn-lt"/>
                      </a:endParaRP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ground ivy</a:t>
                      </a:r>
                      <a:r>
                        <a:rPr lang="en-US" sz="2000" b="0" i="0" u="none" strike="noStrike" baseline="0" dirty="0">
                          <a:solidFill>
                            <a:srgbClr val="000000"/>
                          </a:solidFill>
                          <a:effectLst/>
                          <a:latin typeface="+mn-lt"/>
                        </a:rPr>
                        <a:t> (9)*</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0"/>
                  </a:ext>
                </a:extLst>
              </a:tr>
              <a:tr h="373380">
                <a:tc>
                  <a:txBody>
                    <a:bodyPr/>
                    <a:lstStyle/>
                    <a:p>
                      <a:pPr algn="ctr" fontAlgn="b"/>
                      <a:r>
                        <a:rPr lang="en-US" sz="2000" b="0" i="0" u="none" strike="noStrike" dirty="0">
                          <a:solidFill>
                            <a:srgbClr val="000000"/>
                          </a:solidFill>
                          <a:effectLst/>
                          <a:latin typeface="+mn-lt"/>
                        </a:rPr>
                        <a:t>1</a:t>
                      </a:r>
                    </a:p>
                  </a:txBody>
                  <a:tcPr marL="7620" marR="7620" marT="7620" marB="0" anchor="b"/>
                </a:tc>
                <a:tc>
                  <a:txBody>
                    <a:bodyPr/>
                    <a:lstStyle/>
                    <a:p>
                      <a:pPr algn="l" fontAlgn="b"/>
                      <a:r>
                        <a:rPr lang="en-US" sz="2000" b="0" i="0" u="none" strike="noStrike" dirty="0">
                          <a:solidFill>
                            <a:srgbClr val="000000"/>
                          </a:solidFill>
                          <a:effectLst/>
                          <a:latin typeface="+mn-lt"/>
                        </a:rPr>
                        <a:t>Paspalum spp. (9)</a:t>
                      </a:r>
                    </a:p>
                  </a:txBody>
                  <a:tcPr marL="7620" marR="7620" marT="7620" marB="0" anchor="b"/>
                </a:tc>
                <a:extLst>
                  <a:ext uri="{0D108BD9-81ED-4DB2-BD59-A6C34878D82A}">
                    <a16:rowId xmlns:a16="http://schemas.microsoft.com/office/drawing/2014/main" val="10001"/>
                  </a:ext>
                </a:extLst>
              </a:tr>
              <a:tr h="373380">
                <a:tc>
                  <a:txBody>
                    <a:bodyPr/>
                    <a:lstStyle/>
                    <a:p>
                      <a:pPr algn="ctr" fontAlgn="b"/>
                      <a:r>
                        <a:rPr lang="en-US" sz="2000" u="none" strike="noStrike" dirty="0">
                          <a:effectLst/>
                          <a:latin typeface="+mn-lt"/>
                        </a:rPr>
                        <a:t>3</a:t>
                      </a:r>
                      <a:endParaRPr lang="en-US" sz="2000" b="0" i="0" u="none" strike="noStrike" dirty="0">
                        <a:solidFill>
                          <a:srgbClr val="000000"/>
                        </a:solidFill>
                        <a:effectLst/>
                        <a:latin typeface="+mn-lt"/>
                      </a:endParaRP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bermudagrass (8)</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rgbClr val="000000"/>
                          </a:solidFill>
                          <a:effectLst/>
                          <a:latin typeface="+mn-lt"/>
                        </a:rPr>
                        <a:t>3</a:t>
                      </a: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nutsedge spp. (8)</a:t>
                      </a:r>
                    </a:p>
                  </a:txBody>
                  <a:tcPr marL="7620" marR="7620" marT="7620" marB="0" anchor="b"/>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tx1"/>
                          </a:solidFill>
                          <a:effectLst/>
                          <a:latin typeface="+mn-lt"/>
                        </a:rPr>
                        <a:t>3</a:t>
                      </a: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dandelion  (8)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sp>
        <p:nvSpPr>
          <p:cNvPr id="9" name="TextBox 8"/>
          <p:cNvSpPr txBox="1"/>
          <p:nvPr/>
        </p:nvSpPr>
        <p:spPr>
          <a:xfrm>
            <a:off x="381000" y="4419600"/>
            <a:ext cx="8458200" cy="1908215"/>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 in this crop.</a:t>
            </a:r>
          </a:p>
          <a:p>
            <a:pPr marL="109538" indent="-109538" algn="l">
              <a:buFont typeface="Arial" charset="0"/>
              <a:buChar char="•"/>
            </a:pPr>
            <a:endParaRPr lang="en-US" b="1" dirty="0">
              <a:solidFill>
                <a:schemeClr val="bg1"/>
              </a:solidFill>
            </a:endParaRPr>
          </a:p>
          <a:p>
            <a:pPr marL="109538" indent="-109538" algn="l">
              <a:buFontTx/>
              <a:buChar char="-"/>
            </a:pPr>
            <a:r>
              <a:rPr lang="en-US" sz="1600" dirty="0">
                <a:solidFill>
                  <a:schemeClr val="bg1"/>
                </a:solidFill>
              </a:rPr>
              <a:t>crabgrass spp. included large, smooth and southern crabgrass.</a:t>
            </a:r>
          </a:p>
          <a:p>
            <a:pPr marL="109538" indent="-109538" algn="l">
              <a:buFontTx/>
              <a:buChar char="-"/>
            </a:pPr>
            <a:r>
              <a:rPr lang="en-US" sz="1600" dirty="0">
                <a:solidFill>
                  <a:schemeClr val="bg1"/>
                </a:solidFill>
              </a:rPr>
              <a:t>Paspalum spp. Included dallisgrass, field paspalum and bahiagrass.</a:t>
            </a:r>
          </a:p>
          <a:p>
            <a:pPr algn="l"/>
            <a:r>
              <a:rPr lang="en-US" sz="1600" dirty="0">
                <a:solidFill>
                  <a:schemeClr val="bg1"/>
                </a:solidFill>
              </a:rPr>
              <a:t>- clover spp. included white clover.</a:t>
            </a:r>
          </a:p>
          <a:p>
            <a:pPr marL="109538" indent="-109538" algn="l">
              <a:buFontTx/>
              <a:buChar char="-"/>
            </a:pPr>
            <a:r>
              <a:rPr lang="en-US" sz="1600" dirty="0">
                <a:solidFill>
                  <a:schemeClr val="bg1"/>
                </a:solidFill>
              </a:rPr>
              <a:t>nutsedge spp. included yellow and purple nutsedge.</a:t>
            </a:r>
          </a:p>
        </p:txBody>
      </p:sp>
    </p:spTree>
    <p:extLst>
      <p:ext uri="{BB962C8B-B14F-4D97-AF65-F5344CB8AC3E}">
        <p14:creationId xmlns:p14="http://schemas.microsoft.com/office/powerpoint/2010/main" val="120460008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4" name="Rectangle 5"/>
          <p:cNvSpPr>
            <a:spLocks noChangeArrowheads="1"/>
          </p:cNvSpPr>
          <p:nvPr/>
        </p:nvSpPr>
        <p:spPr bwMode="auto">
          <a:xfrm>
            <a:off x="0" y="1133773"/>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5" name="TextBox 13"/>
          <p:cNvSpPr txBox="1">
            <a:spLocks noChangeArrowheads="1"/>
          </p:cNvSpPr>
          <p:nvPr/>
        </p:nvSpPr>
        <p:spPr bwMode="auto">
          <a:xfrm>
            <a:off x="1235440" y="1362373"/>
            <a:ext cx="2193560" cy="954107"/>
          </a:xfrm>
          <a:prstGeom prst="rect">
            <a:avLst/>
          </a:prstGeom>
          <a:noFill/>
          <a:ln w="9525">
            <a:noFill/>
            <a:miter lim="800000"/>
            <a:headEnd/>
            <a:tailEnd/>
          </a:ln>
        </p:spPr>
        <p:txBody>
          <a:bodyPr wrap="square">
            <a:spAutoFit/>
          </a:bodyPr>
          <a:lstStyle/>
          <a:p>
            <a:r>
              <a:rPr lang="en-US" altLang="en-US" sz="2800" b="1" u="sng" dirty="0">
                <a:solidFill>
                  <a:srgbClr val="FF6600"/>
                </a:solidFill>
              </a:rPr>
              <a:t>MOST </a:t>
            </a:r>
          </a:p>
          <a:p>
            <a:r>
              <a:rPr lang="en-US" altLang="en-US" sz="2800" b="1" u="sng" dirty="0">
                <a:solidFill>
                  <a:srgbClr val="FF6600"/>
                </a:solidFill>
              </a:rPr>
              <a:t>COMMON</a:t>
            </a:r>
          </a:p>
        </p:txBody>
      </p:sp>
      <p:sp>
        <p:nvSpPr>
          <p:cNvPr id="15366" name="TextBox 13"/>
          <p:cNvSpPr txBox="1">
            <a:spLocks noChangeArrowheads="1"/>
          </p:cNvSpPr>
          <p:nvPr/>
        </p:nvSpPr>
        <p:spPr bwMode="auto">
          <a:xfrm>
            <a:off x="5244039" y="1362373"/>
            <a:ext cx="2977097" cy="954107"/>
          </a:xfrm>
          <a:prstGeom prst="rect">
            <a:avLst/>
          </a:prstGeom>
          <a:noFill/>
          <a:ln w="9525">
            <a:noFill/>
            <a:miter lim="800000"/>
            <a:headEnd/>
            <a:tailEnd/>
          </a:ln>
        </p:spPr>
        <p:txBody>
          <a:bodyPr wrap="none">
            <a:spAutoFit/>
          </a:bodyPr>
          <a:lstStyle/>
          <a:p>
            <a:r>
              <a:rPr lang="en-US" altLang="en-US" sz="2800" b="1" u="sng" dirty="0">
                <a:solidFill>
                  <a:srgbClr val="FF6600"/>
                </a:solidFill>
              </a:rPr>
              <a:t>MOST </a:t>
            </a:r>
          </a:p>
          <a:p>
            <a:r>
              <a:rPr lang="en-US" altLang="en-US" sz="2800" b="1" u="sng" dirty="0">
                <a:solidFill>
                  <a:srgbClr val="FF6600"/>
                </a:solidFill>
              </a:rPr>
              <a:t>TROUBLESOME</a:t>
            </a:r>
          </a:p>
        </p:txBody>
      </p:sp>
      <p:graphicFrame>
        <p:nvGraphicFramePr>
          <p:cNvPr id="2" name="Table 1"/>
          <p:cNvGraphicFramePr>
            <a:graphicFrameLocks noGrp="1"/>
          </p:cNvGraphicFramePr>
          <p:nvPr>
            <p:extLst>
              <p:ext uri="{D42A27DB-BD31-4B8C-83A1-F6EECF244321}">
                <p14:modId xmlns:p14="http://schemas.microsoft.com/office/powerpoint/2010/main" val="4293889154"/>
              </p:ext>
            </p:extLst>
          </p:nvPr>
        </p:nvGraphicFramePr>
        <p:xfrm>
          <a:off x="190500" y="2407920"/>
          <a:ext cx="4305300" cy="1866900"/>
        </p:xfrm>
        <a:graphic>
          <a:graphicData uri="http://schemas.openxmlformats.org/drawingml/2006/table">
            <a:tbl>
              <a:tblPr>
                <a:tableStyleId>{5C22544A-7EE6-4342-B048-85BDC9FD1C3A}</a:tableStyleId>
              </a:tblPr>
              <a:tblGrid>
                <a:gridCol w="8001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mustard spp. (31)*</a:t>
                      </a: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Lamium spp. (23)</a:t>
                      </a: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b="0" i="0" u="none" strike="noStrike" dirty="0">
                          <a:solidFill>
                            <a:schemeClr val="dk1"/>
                          </a:solidFill>
                          <a:effectLst/>
                          <a:latin typeface="+mn-lt"/>
                        </a:rPr>
                        <a:t>3</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Bromus spp. (18)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chemeClr val="dk1"/>
                          </a:solidFill>
                          <a:effectLst/>
                          <a:latin typeface="+mn-lt"/>
                        </a:rPr>
                        <a:t>3</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Italian ryegrass (18)</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r h="373380">
                <a:tc>
                  <a:txBody>
                    <a:bodyPr/>
                    <a:lstStyle/>
                    <a:p>
                      <a:pPr algn="ctr" fontAlgn="b"/>
                      <a:r>
                        <a:rPr lang="en-US" sz="2000" u="none" strike="noStrike" dirty="0">
                          <a:effectLst/>
                        </a:rPr>
                        <a:t>5</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common chickweed (10)</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13318945"/>
              </p:ext>
            </p:extLst>
          </p:nvPr>
        </p:nvGraphicFramePr>
        <p:xfrm>
          <a:off x="4762500" y="2392680"/>
          <a:ext cx="4152900" cy="1866900"/>
        </p:xfrm>
        <a:graphic>
          <a:graphicData uri="http://schemas.openxmlformats.org/drawingml/2006/table">
            <a:tbl>
              <a:tblPr>
                <a:tableStyleId>{5C22544A-7EE6-4342-B048-85BDC9FD1C3A}</a:tableStyleId>
              </a:tblPr>
              <a:tblGrid>
                <a:gridCol w="8763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latin typeface="+mn-lt"/>
                        </a:rPr>
                        <a:t>1</a:t>
                      </a:r>
                      <a:endParaRPr lang="en-US" sz="2000" b="0" i="0" u="none" strike="noStrike" dirty="0">
                        <a:solidFill>
                          <a:srgbClr val="000000"/>
                        </a:solidFill>
                        <a:effectLst/>
                        <a:latin typeface="+mn-lt"/>
                      </a:endParaRP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Bromus spp. (19)*</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0"/>
                  </a:ext>
                </a:extLst>
              </a:tr>
              <a:tr h="373380">
                <a:tc>
                  <a:txBody>
                    <a:bodyPr/>
                    <a:lstStyle/>
                    <a:p>
                      <a:pPr algn="ctr" fontAlgn="b"/>
                      <a:r>
                        <a:rPr lang="en-US" sz="2000" b="0" i="0" u="none" strike="noStrike" dirty="0">
                          <a:solidFill>
                            <a:srgbClr val="000000"/>
                          </a:solidFill>
                          <a:effectLst/>
                          <a:latin typeface="+mn-lt"/>
                        </a:rPr>
                        <a:t>1</a:t>
                      </a:r>
                    </a:p>
                  </a:txBody>
                  <a:tcPr marL="7620" marR="7620" marT="7620" marB="0" anchor="b"/>
                </a:tc>
                <a:tc>
                  <a:txBody>
                    <a:bodyPr/>
                    <a:lstStyle/>
                    <a:p>
                      <a:pPr algn="l" fontAlgn="b"/>
                      <a:r>
                        <a:rPr lang="en-US" sz="2000" b="0" i="0" u="none" strike="noStrike" baseline="0" dirty="0">
                          <a:solidFill>
                            <a:schemeClr val="dk1"/>
                          </a:solidFill>
                          <a:effectLst/>
                          <a:latin typeface="+mn-lt"/>
                        </a:rPr>
                        <a:t>Italian ryegrass (19)</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1"/>
                  </a:ext>
                </a:extLst>
              </a:tr>
              <a:tr h="373380">
                <a:tc>
                  <a:txBody>
                    <a:bodyPr/>
                    <a:lstStyle/>
                    <a:p>
                      <a:pPr algn="ctr" fontAlgn="b"/>
                      <a:r>
                        <a:rPr lang="en-US" sz="2000" u="none" strike="noStrike" dirty="0">
                          <a:effectLst/>
                          <a:latin typeface="+mn-lt"/>
                        </a:rPr>
                        <a:t>3</a:t>
                      </a:r>
                      <a:endParaRPr lang="en-US" sz="2000" b="0" i="0" u="none" strike="noStrike" dirty="0">
                        <a:solidFill>
                          <a:srgbClr val="000000"/>
                        </a:solidFill>
                        <a:effectLst/>
                        <a:latin typeface="+mn-lt"/>
                      </a:endParaRP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baseline="0" dirty="0">
                          <a:solidFill>
                            <a:schemeClr val="dk1"/>
                          </a:solidFill>
                          <a:effectLst/>
                          <a:latin typeface="+mn-lt"/>
                        </a:rPr>
                        <a:t>annual bluegrass (11)</a:t>
                      </a:r>
                      <a:endParaRPr lang="en-US" sz="2000" b="0" i="0" u="none" strike="noStrike" dirty="0">
                        <a:solidFill>
                          <a:srgbClr val="000000"/>
                        </a:solidFill>
                        <a:effectLst/>
                        <a:latin typeface="+mn-lt"/>
                      </a:endParaRPr>
                    </a:p>
                  </a:txBody>
                  <a:tcPr marL="7620" marR="7620" marT="7620" marB="0" anchor="b"/>
                </a:tc>
                <a:extLst>
                  <a:ext uri="{0D108BD9-81ED-4DB2-BD59-A6C34878D82A}">
                    <a16:rowId xmlns:a16="http://schemas.microsoft.com/office/drawing/2014/main" val="10002"/>
                  </a:ext>
                </a:extLst>
              </a:tr>
              <a:tr h="373380">
                <a:tc>
                  <a:txBody>
                    <a:bodyPr/>
                    <a:lstStyle/>
                    <a:p>
                      <a:pPr algn="ctr" fontAlgn="b"/>
                      <a:r>
                        <a:rPr lang="en-US" sz="2000" b="0" i="0" u="none" strike="noStrike" dirty="0">
                          <a:solidFill>
                            <a:srgbClr val="000000"/>
                          </a:solidFill>
                          <a:effectLst/>
                          <a:latin typeface="+mn-lt"/>
                        </a:rPr>
                        <a:t>4</a:t>
                      </a:r>
                    </a:p>
                  </a:txBody>
                  <a:tcPr marL="7620" marR="7620" marT="762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cereal (feral) rye (10)</a:t>
                      </a:r>
                    </a:p>
                  </a:txBody>
                  <a:tcPr marL="7620" marR="7620" marT="7620" marB="0" anchor="b"/>
                </a:tc>
                <a:extLst>
                  <a:ext uri="{0D108BD9-81ED-4DB2-BD59-A6C34878D82A}">
                    <a16:rowId xmlns:a16="http://schemas.microsoft.com/office/drawing/2014/main" val="10003"/>
                  </a:ext>
                </a:extLst>
              </a:tr>
              <a:tr h="373380">
                <a:tc>
                  <a:txBody>
                    <a:bodyPr/>
                    <a:lstStyle/>
                    <a:p>
                      <a:pPr algn="ctr" fontAlgn="b"/>
                      <a:r>
                        <a:rPr lang="en-US" sz="2000" b="0" i="0" u="none" strike="noStrike" dirty="0">
                          <a:solidFill>
                            <a:schemeClr val="tx1"/>
                          </a:solidFill>
                          <a:effectLst/>
                          <a:latin typeface="+mn-lt"/>
                        </a:rPr>
                        <a:t>5</a:t>
                      </a: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Tie among 3 species (9)</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4"/>
                  </a:ext>
                </a:extLst>
              </a:tr>
            </a:tbl>
          </a:graphicData>
        </a:graphic>
      </p:graphicFrame>
      <p:sp>
        <p:nvSpPr>
          <p:cNvPr id="9" name="Rectangle 7"/>
          <p:cNvSpPr>
            <a:spLocks noChangeArrowheads="1"/>
          </p:cNvSpPr>
          <p:nvPr/>
        </p:nvSpPr>
        <p:spPr bwMode="auto">
          <a:xfrm>
            <a:off x="304800" y="0"/>
            <a:ext cx="8534400" cy="1097280"/>
          </a:xfrm>
          <a:prstGeom prst="rect">
            <a:avLst/>
          </a:prstGeom>
          <a:noFill/>
          <a:ln w="9525">
            <a:noFill/>
            <a:miter lim="800000"/>
            <a:headEnd/>
            <a:tailEnd/>
          </a:ln>
        </p:spPr>
        <p:txBody>
          <a:bodyPr anchor="ctr"/>
          <a:lstStyle/>
          <a:p>
            <a:r>
              <a:rPr lang="en-US" altLang="en-US" sz="3200" dirty="0">
                <a:solidFill>
                  <a:srgbClr val="FFFF00"/>
                </a:solidFill>
              </a:rPr>
              <a:t>Top 5 Weeds in Winter Cereal Grains</a:t>
            </a:r>
          </a:p>
          <a:p>
            <a:r>
              <a:rPr lang="en-US" altLang="en-US" sz="2400" dirty="0">
                <a:solidFill>
                  <a:srgbClr val="FFFF00"/>
                </a:solidFill>
              </a:rPr>
              <a:t>(41 survey respondents)</a:t>
            </a:r>
          </a:p>
        </p:txBody>
      </p:sp>
      <p:sp>
        <p:nvSpPr>
          <p:cNvPr id="10" name="TextBox 9"/>
          <p:cNvSpPr txBox="1"/>
          <p:nvPr/>
        </p:nvSpPr>
        <p:spPr>
          <a:xfrm>
            <a:off x="381000" y="4492585"/>
            <a:ext cx="8458200" cy="1908215"/>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 in this crop.</a:t>
            </a:r>
          </a:p>
          <a:p>
            <a:pPr marL="109538" indent="-109538" algn="l">
              <a:buFont typeface="Arial" charset="0"/>
              <a:buChar char="•"/>
            </a:pPr>
            <a:endParaRPr lang="en-US" b="1" dirty="0">
              <a:solidFill>
                <a:schemeClr val="bg1"/>
              </a:solidFill>
            </a:endParaRPr>
          </a:p>
          <a:p>
            <a:pPr marL="109538" indent="-109538" algn="l">
              <a:buFontTx/>
              <a:buChar char="-"/>
            </a:pPr>
            <a:r>
              <a:rPr lang="en-US" sz="1600" dirty="0">
                <a:solidFill>
                  <a:schemeClr val="bg1"/>
                </a:solidFill>
              </a:rPr>
              <a:t>mustard spp. included flixweed, shepherd’s-purse, field pennycress, wild radish, blue, wild, and tumble mustard, and pinnate tansymustard. </a:t>
            </a:r>
          </a:p>
          <a:p>
            <a:pPr marL="109538" indent="-109538" algn="l">
              <a:buFontTx/>
              <a:buChar char="-"/>
            </a:pPr>
            <a:r>
              <a:rPr lang="en-US" sz="1600" dirty="0">
                <a:solidFill>
                  <a:schemeClr val="bg1"/>
                </a:solidFill>
              </a:rPr>
              <a:t>Lamium spp. included henbit and purple deadnettle. </a:t>
            </a:r>
          </a:p>
          <a:p>
            <a:pPr marL="109538" indent="-109538" algn="l">
              <a:buFontTx/>
              <a:buChar char="-"/>
            </a:pPr>
            <a:r>
              <a:rPr lang="en-US" sz="1600" dirty="0">
                <a:solidFill>
                  <a:schemeClr val="bg1"/>
                </a:solidFill>
              </a:rPr>
              <a:t>Bromus spp. included downy, smooth and Japanese brome, and cheat.</a:t>
            </a:r>
          </a:p>
        </p:txBody>
      </p:sp>
    </p:spTree>
    <p:extLst>
      <p:ext uri="{BB962C8B-B14F-4D97-AF65-F5344CB8AC3E}">
        <p14:creationId xmlns:p14="http://schemas.microsoft.com/office/powerpoint/2010/main" val="120460008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130175"/>
            <a:ext cx="7772400" cy="1470025"/>
          </a:xfrm>
          <a:prstGeom prst="rect">
            <a:avLst/>
          </a:prstGeom>
          <a:noFill/>
          <a:ln w="9525">
            <a:noFill/>
            <a:miter lim="800000"/>
            <a:headEnd/>
            <a:tailEnd/>
          </a:ln>
        </p:spPr>
        <p:txBody>
          <a:bodyPr anchor="ctr"/>
          <a:lstStyle/>
          <a:p>
            <a:endParaRPr lang="en-US" altLang="en-US" sz="4400" dirty="0">
              <a:solidFill>
                <a:srgbClr val="FFFF00"/>
              </a:solidFill>
            </a:endParaRPr>
          </a:p>
        </p:txBody>
      </p:sp>
      <p:sp>
        <p:nvSpPr>
          <p:cNvPr id="15363" name="Rectangle 7"/>
          <p:cNvSpPr>
            <a:spLocks noChangeArrowheads="1"/>
          </p:cNvSpPr>
          <p:nvPr/>
        </p:nvSpPr>
        <p:spPr bwMode="auto">
          <a:xfrm>
            <a:off x="152400" y="121920"/>
            <a:ext cx="8839200" cy="1325880"/>
          </a:xfrm>
          <a:prstGeom prst="rect">
            <a:avLst/>
          </a:prstGeom>
          <a:noFill/>
          <a:ln w="9525">
            <a:noFill/>
            <a:miter lim="800000"/>
            <a:headEnd/>
            <a:tailEnd/>
          </a:ln>
        </p:spPr>
        <p:txBody>
          <a:bodyPr anchor="ctr"/>
          <a:lstStyle/>
          <a:p>
            <a:r>
              <a:rPr lang="en-US" altLang="en-US" sz="3200" dirty="0">
                <a:solidFill>
                  <a:srgbClr val="FFFF00"/>
                </a:solidFill>
              </a:rPr>
              <a:t>Top 10 Most </a:t>
            </a:r>
            <a:r>
              <a:rPr lang="en-US" altLang="en-US" sz="3200" dirty="0">
                <a:solidFill>
                  <a:srgbClr val="FF6600"/>
                </a:solidFill>
              </a:rPr>
              <a:t>Common</a:t>
            </a:r>
            <a:r>
              <a:rPr lang="en-US" altLang="en-US" sz="3200" dirty="0">
                <a:solidFill>
                  <a:srgbClr val="FFFF00"/>
                </a:solidFill>
              </a:rPr>
              <a:t> Weeds among all </a:t>
            </a:r>
          </a:p>
          <a:p>
            <a:r>
              <a:rPr lang="en-US" altLang="en-US" sz="3200" dirty="0">
                <a:solidFill>
                  <a:srgbClr val="FFFF00"/>
                </a:solidFill>
              </a:rPr>
              <a:t>Grass Crops, Pasture, &amp; Turf</a:t>
            </a:r>
          </a:p>
          <a:p>
            <a:r>
              <a:rPr lang="en-US" altLang="en-US" sz="2400" dirty="0">
                <a:solidFill>
                  <a:srgbClr val="FFFF00"/>
                </a:solidFill>
              </a:rPr>
              <a:t>(202 total survey respondents)</a:t>
            </a:r>
          </a:p>
        </p:txBody>
      </p:sp>
      <p:sp>
        <p:nvSpPr>
          <p:cNvPr id="15364" name="Rectangle 5"/>
          <p:cNvSpPr>
            <a:spLocks noChangeArrowheads="1"/>
          </p:cNvSpPr>
          <p:nvPr/>
        </p:nvSpPr>
        <p:spPr bwMode="auto">
          <a:xfrm>
            <a:off x="0" y="1545253"/>
            <a:ext cx="8235950" cy="76200"/>
          </a:xfrm>
          <a:prstGeom prst="rect">
            <a:avLst/>
          </a:prstGeom>
          <a:gradFill rotWithShape="0">
            <a:gsLst>
              <a:gs pos="0">
                <a:srgbClr val="FFFF00"/>
              </a:gs>
              <a:gs pos="50000">
                <a:srgbClr val="FF9966"/>
              </a:gs>
              <a:gs pos="100000">
                <a:srgbClr val="FFFF00"/>
              </a:gs>
            </a:gsLst>
            <a:lin ang="0" scaled="1"/>
          </a:gradFill>
          <a:ln w="28575">
            <a:solidFill>
              <a:schemeClr val="tx1"/>
            </a:solidFill>
            <a:miter lim="800000"/>
            <a:headEnd/>
            <a:tailEnd/>
          </a:ln>
        </p:spPr>
        <p:txBody>
          <a:bodyPr wrap="none" anchor="ctr"/>
          <a:lstStyle/>
          <a:p>
            <a:endParaRPr lang="en-US" altLang="en-US" dirty="0"/>
          </a:p>
        </p:txBody>
      </p:sp>
      <p:sp>
        <p:nvSpPr>
          <p:cNvPr id="15365" name="TextBox 13"/>
          <p:cNvSpPr txBox="1">
            <a:spLocks noChangeArrowheads="1"/>
          </p:cNvSpPr>
          <p:nvPr/>
        </p:nvSpPr>
        <p:spPr bwMode="auto">
          <a:xfrm>
            <a:off x="1235440" y="1697653"/>
            <a:ext cx="2193560" cy="954107"/>
          </a:xfrm>
          <a:prstGeom prst="rect">
            <a:avLst/>
          </a:prstGeom>
          <a:noFill/>
          <a:ln w="9525">
            <a:noFill/>
            <a:miter lim="800000"/>
            <a:headEnd/>
            <a:tailEnd/>
          </a:ln>
        </p:spPr>
        <p:txBody>
          <a:bodyPr wrap="square">
            <a:spAutoFit/>
          </a:bodyPr>
          <a:lstStyle/>
          <a:p>
            <a:r>
              <a:rPr lang="en-US" altLang="en-US" sz="2800" b="1" u="sng" dirty="0">
                <a:solidFill>
                  <a:srgbClr val="FF6600"/>
                </a:solidFill>
              </a:rPr>
              <a:t>MOST </a:t>
            </a:r>
          </a:p>
          <a:p>
            <a:r>
              <a:rPr lang="en-US" altLang="en-US" sz="2800" b="1" u="sng" dirty="0">
                <a:solidFill>
                  <a:srgbClr val="FF6600"/>
                </a:solidFill>
              </a:rPr>
              <a:t>COMMON</a:t>
            </a:r>
          </a:p>
        </p:txBody>
      </p:sp>
      <p:graphicFrame>
        <p:nvGraphicFramePr>
          <p:cNvPr id="2" name="Table 1"/>
          <p:cNvGraphicFramePr>
            <a:graphicFrameLocks noGrp="1"/>
          </p:cNvGraphicFramePr>
          <p:nvPr>
            <p:extLst>
              <p:ext uri="{D42A27DB-BD31-4B8C-83A1-F6EECF244321}">
                <p14:modId xmlns:p14="http://schemas.microsoft.com/office/powerpoint/2010/main" val="2023114173"/>
              </p:ext>
            </p:extLst>
          </p:nvPr>
        </p:nvGraphicFramePr>
        <p:xfrm>
          <a:off x="190500" y="2743200"/>
          <a:ext cx="4305300" cy="3733800"/>
        </p:xfrm>
        <a:graphic>
          <a:graphicData uri="http://schemas.openxmlformats.org/drawingml/2006/table">
            <a:tbl>
              <a:tblPr>
                <a:tableStyleId>{5C22544A-7EE6-4342-B048-85BDC9FD1C3A}</a:tableStyleId>
              </a:tblPr>
              <a:tblGrid>
                <a:gridCol w="7239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373380">
                <a:tc>
                  <a:txBody>
                    <a:bodyPr/>
                    <a:lstStyle/>
                    <a:p>
                      <a:pPr algn="ctr" fontAlgn="b"/>
                      <a:r>
                        <a:rPr lang="en-US" sz="2000" u="none" strike="noStrike" dirty="0">
                          <a:effectLst/>
                        </a:rPr>
                        <a:t>1</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crabgrass spp. (55)*</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0"/>
                  </a:ext>
                </a:extLst>
              </a:tr>
              <a:tr h="373380">
                <a:tc>
                  <a:txBody>
                    <a:bodyPr/>
                    <a:lstStyle/>
                    <a:p>
                      <a:pPr algn="ctr" fontAlgn="b"/>
                      <a:r>
                        <a:rPr lang="en-US" sz="2000" u="none" strike="noStrike" dirty="0">
                          <a:effectLst/>
                        </a:rPr>
                        <a:t>2</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common lambsquarters (49)</a:t>
                      </a:r>
                    </a:p>
                  </a:txBody>
                  <a:tcPr marL="7620" marR="7620" marT="7620" marB="0" anchor="b">
                    <a:solidFill>
                      <a:schemeClr val="bg1"/>
                    </a:solidFill>
                  </a:tcPr>
                </a:tc>
                <a:extLst>
                  <a:ext uri="{0D108BD9-81ED-4DB2-BD59-A6C34878D82A}">
                    <a16:rowId xmlns:a16="http://schemas.microsoft.com/office/drawing/2014/main" val="10001"/>
                  </a:ext>
                </a:extLst>
              </a:tr>
              <a:tr h="373380">
                <a:tc>
                  <a:txBody>
                    <a:bodyPr/>
                    <a:lstStyle/>
                    <a:p>
                      <a:pPr algn="ctr" fontAlgn="b"/>
                      <a:r>
                        <a:rPr lang="en-US" sz="2000" b="0" i="0" u="none" strike="noStrike" dirty="0">
                          <a:solidFill>
                            <a:schemeClr val="dk1"/>
                          </a:solidFill>
                          <a:effectLst/>
                          <a:latin typeface="+mn-lt"/>
                        </a:rPr>
                        <a:t>2</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mustard spp.  (49)</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2"/>
                  </a:ext>
                </a:extLst>
              </a:tr>
              <a:tr h="373380">
                <a:tc>
                  <a:txBody>
                    <a:bodyPr/>
                    <a:lstStyle/>
                    <a:p>
                      <a:pPr algn="ctr" fontAlgn="b"/>
                      <a:r>
                        <a:rPr lang="en-US" sz="2000" u="none" strike="noStrike" dirty="0">
                          <a:effectLst/>
                        </a:rPr>
                        <a:t>4</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dk1"/>
                          </a:solidFill>
                          <a:effectLst/>
                          <a:latin typeface="+mn-lt"/>
                        </a:rPr>
                        <a:t>foxtail spp.  (44)</a:t>
                      </a:r>
                      <a:endParaRPr lang="en-US" sz="2000" b="0" i="0" u="none" strike="noStrike" dirty="0">
                        <a:solidFill>
                          <a:srgbClr val="000000"/>
                        </a:solidFill>
                        <a:effectLst/>
                        <a:latin typeface="+mn-lt"/>
                      </a:endParaRPr>
                    </a:p>
                  </a:txBody>
                  <a:tcPr marL="7620" marR="7620" marT="7620" marB="0" anchor="b">
                    <a:solidFill>
                      <a:schemeClr val="bg1"/>
                    </a:solidFill>
                  </a:tcPr>
                </a:tc>
                <a:extLst>
                  <a:ext uri="{0D108BD9-81ED-4DB2-BD59-A6C34878D82A}">
                    <a16:rowId xmlns:a16="http://schemas.microsoft.com/office/drawing/2014/main" val="10003"/>
                  </a:ext>
                </a:extLst>
              </a:tr>
              <a:tr h="373380">
                <a:tc>
                  <a:txBody>
                    <a:bodyPr/>
                    <a:lstStyle/>
                    <a:p>
                      <a:pPr algn="ctr" fontAlgn="b"/>
                      <a:r>
                        <a:rPr lang="en-US" sz="2000" u="none" strike="noStrike" dirty="0">
                          <a:effectLst/>
                        </a:rPr>
                        <a:t>5</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algn="l" fontAlgn="b"/>
                      <a:r>
                        <a:rPr lang="en-US" sz="2000" b="0" i="0" u="none" strike="noStrike" baseline="0" dirty="0">
                          <a:solidFill>
                            <a:schemeClr val="tx1"/>
                          </a:solidFill>
                          <a:effectLst/>
                          <a:latin typeface="+mn-lt"/>
                        </a:rPr>
                        <a:t>Bromus spp. (37)</a:t>
                      </a:r>
                    </a:p>
                  </a:txBody>
                  <a:tcPr marL="7620" marR="7620" marT="7620" marB="0" anchor="b">
                    <a:solidFill>
                      <a:schemeClr val="bg1"/>
                    </a:solidFill>
                  </a:tcPr>
                </a:tc>
                <a:extLst>
                  <a:ext uri="{0D108BD9-81ED-4DB2-BD59-A6C34878D82A}">
                    <a16:rowId xmlns:a16="http://schemas.microsoft.com/office/drawing/2014/main" val="10004"/>
                  </a:ext>
                </a:extLst>
              </a:tr>
              <a:tr h="373380">
                <a:tc>
                  <a:txBody>
                    <a:bodyPr/>
                    <a:lstStyle/>
                    <a:p>
                      <a:pPr algn="ctr" fontAlgn="b"/>
                      <a:r>
                        <a:rPr lang="en-US" sz="2000" b="0" i="0" u="none" strike="noStrike" dirty="0">
                          <a:solidFill>
                            <a:srgbClr val="000000"/>
                          </a:solidFill>
                          <a:effectLst/>
                          <a:latin typeface="+mn-lt"/>
                        </a:rPr>
                        <a:t>6</a:t>
                      </a:r>
                    </a:p>
                  </a:txBody>
                  <a:tcPr marL="7620" marR="7620" marT="7620" marB="0" anchor="b">
                    <a:solidFill>
                      <a:schemeClr val="bg1"/>
                    </a:solidFill>
                  </a:tcPr>
                </a:tc>
                <a:tc>
                  <a:txBody>
                    <a:bodyPr/>
                    <a:lstStyle/>
                    <a:p>
                      <a:pPr algn="l" fontAlgn="b"/>
                      <a:r>
                        <a:rPr lang="en-US" sz="2000" b="0" i="0" u="none" strike="noStrike" dirty="0">
                          <a:solidFill>
                            <a:srgbClr val="000000"/>
                          </a:solidFill>
                          <a:effectLst/>
                          <a:latin typeface="+mn-lt"/>
                        </a:rPr>
                        <a:t>kochia (36)</a:t>
                      </a:r>
                    </a:p>
                  </a:txBody>
                  <a:tcPr marL="7620" marR="7620" marT="7620" marB="0" anchor="b">
                    <a:solidFill>
                      <a:schemeClr val="bg1"/>
                    </a:solidFill>
                  </a:tcPr>
                </a:tc>
                <a:extLst>
                  <a:ext uri="{0D108BD9-81ED-4DB2-BD59-A6C34878D82A}">
                    <a16:rowId xmlns:a16="http://schemas.microsoft.com/office/drawing/2014/main" val="10005"/>
                  </a:ext>
                </a:extLst>
              </a:tr>
              <a:tr h="373380">
                <a:tc>
                  <a:txBody>
                    <a:bodyPr/>
                    <a:lstStyle/>
                    <a:p>
                      <a:pPr algn="ctr" fontAlgn="b"/>
                      <a:r>
                        <a:rPr lang="en-US" sz="2000" u="none" strike="noStrike" dirty="0">
                          <a:effectLst/>
                        </a:rPr>
                        <a:t>7</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dandelion (31)</a:t>
                      </a:r>
                    </a:p>
                  </a:txBody>
                  <a:tcPr marL="7620" marR="7620" marT="7620" marB="0" anchor="b">
                    <a:solidFill>
                      <a:schemeClr val="bg1"/>
                    </a:solidFill>
                  </a:tcPr>
                </a:tc>
                <a:extLst>
                  <a:ext uri="{0D108BD9-81ED-4DB2-BD59-A6C34878D82A}">
                    <a16:rowId xmlns:a16="http://schemas.microsoft.com/office/drawing/2014/main" val="10006"/>
                  </a:ext>
                </a:extLst>
              </a:tr>
              <a:tr h="373380">
                <a:tc>
                  <a:txBody>
                    <a:bodyPr/>
                    <a:lstStyle/>
                    <a:p>
                      <a:pPr algn="ctr" fontAlgn="b"/>
                      <a:r>
                        <a:rPr lang="en-US" sz="2000" u="none" strike="noStrike" dirty="0">
                          <a:effectLst/>
                        </a:rPr>
                        <a:t>8</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Lamium spp. (30)</a:t>
                      </a:r>
                    </a:p>
                  </a:txBody>
                  <a:tcPr marL="7620" marR="7620" marT="7620" marB="0" anchor="b">
                    <a:solidFill>
                      <a:schemeClr val="bg1"/>
                    </a:solidFill>
                  </a:tcPr>
                </a:tc>
                <a:extLst>
                  <a:ext uri="{0D108BD9-81ED-4DB2-BD59-A6C34878D82A}">
                    <a16:rowId xmlns:a16="http://schemas.microsoft.com/office/drawing/2014/main" val="10007"/>
                  </a:ext>
                </a:extLst>
              </a:tr>
              <a:tr h="373380">
                <a:tc>
                  <a:txBody>
                    <a:bodyPr/>
                    <a:lstStyle/>
                    <a:p>
                      <a:pPr algn="ctr" fontAlgn="b"/>
                      <a:r>
                        <a:rPr lang="en-US" sz="2000" b="0" i="0" u="none" strike="noStrike" dirty="0">
                          <a:solidFill>
                            <a:schemeClr val="dk1"/>
                          </a:solidFill>
                          <a:effectLst/>
                          <a:latin typeface="+mn-lt"/>
                        </a:rPr>
                        <a:t>9</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Palmer amaranth (26)</a:t>
                      </a:r>
                    </a:p>
                  </a:txBody>
                  <a:tcPr marL="7620" marR="7620" marT="7620" marB="0" anchor="b">
                    <a:solidFill>
                      <a:schemeClr val="bg1"/>
                    </a:solidFill>
                  </a:tcPr>
                </a:tc>
                <a:extLst>
                  <a:ext uri="{0D108BD9-81ED-4DB2-BD59-A6C34878D82A}">
                    <a16:rowId xmlns:a16="http://schemas.microsoft.com/office/drawing/2014/main" val="10008"/>
                  </a:ext>
                </a:extLst>
              </a:tr>
              <a:tr h="373380">
                <a:tc>
                  <a:txBody>
                    <a:bodyPr/>
                    <a:lstStyle/>
                    <a:p>
                      <a:pPr algn="ctr" fontAlgn="b"/>
                      <a:r>
                        <a:rPr lang="en-US" sz="2000" b="0" i="0" u="none" strike="noStrike" dirty="0">
                          <a:solidFill>
                            <a:schemeClr val="dk1"/>
                          </a:solidFill>
                          <a:effectLst/>
                          <a:latin typeface="+mn-lt"/>
                        </a:rPr>
                        <a:t>9</a:t>
                      </a:r>
                      <a:endParaRPr lang="en-US" sz="2000" b="0" i="0" u="none" strike="noStrike" dirty="0">
                        <a:solidFill>
                          <a:srgbClr val="000000"/>
                        </a:solidFill>
                        <a:effectLst/>
                        <a:latin typeface="Calibri"/>
                      </a:endParaRPr>
                    </a:p>
                  </a:txBody>
                  <a:tcPr marL="7620" marR="7620" marT="7620" marB="0" anchor="b">
                    <a:solidFill>
                      <a:schemeClr val="bg1"/>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mn-lt"/>
                        </a:rPr>
                        <a:t>morningglory</a:t>
                      </a:r>
                      <a:r>
                        <a:rPr lang="en-US" sz="2000" b="0" i="0" u="none" strike="noStrike" baseline="0" dirty="0">
                          <a:solidFill>
                            <a:srgbClr val="000000"/>
                          </a:solidFill>
                          <a:effectLst/>
                          <a:latin typeface="+mn-lt"/>
                        </a:rPr>
                        <a:t> spp. </a:t>
                      </a:r>
                      <a:r>
                        <a:rPr lang="en-US" sz="2000" b="0" i="0" u="none" strike="noStrike" dirty="0">
                          <a:solidFill>
                            <a:srgbClr val="000000"/>
                          </a:solidFill>
                          <a:effectLst/>
                          <a:latin typeface="+mn-lt"/>
                        </a:rPr>
                        <a:t>(26)</a:t>
                      </a:r>
                    </a:p>
                  </a:txBody>
                  <a:tcPr marL="7620" marR="7620" marT="7620" marB="0" anchor="b">
                    <a:solidFill>
                      <a:schemeClr val="bg1"/>
                    </a:solidFill>
                  </a:tcPr>
                </a:tc>
                <a:extLst>
                  <a:ext uri="{0D108BD9-81ED-4DB2-BD59-A6C34878D82A}">
                    <a16:rowId xmlns:a16="http://schemas.microsoft.com/office/drawing/2014/main" val="10009"/>
                  </a:ext>
                </a:extLst>
              </a:tr>
            </a:tbl>
          </a:graphicData>
        </a:graphic>
      </p:graphicFrame>
      <p:sp>
        <p:nvSpPr>
          <p:cNvPr id="9" name="TextBox 8"/>
          <p:cNvSpPr txBox="1"/>
          <p:nvPr/>
        </p:nvSpPr>
        <p:spPr>
          <a:xfrm>
            <a:off x="4724400" y="1905000"/>
            <a:ext cx="4267200" cy="4770537"/>
          </a:xfrm>
          <a:prstGeom prst="rect">
            <a:avLst/>
          </a:prstGeom>
          <a:noFill/>
        </p:spPr>
        <p:txBody>
          <a:bodyPr wrap="square" rtlCol="0">
            <a:spAutoFit/>
          </a:bodyPr>
          <a:lstStyle/>
          <a:p>
            <a:pPr marL="231775" indent="-231775" algn="l"/>
            <a:r>
              <a:rPr lang="en-US" b="1" dirty="0">
                <a:solidFill>
                  <a:schemeClr val="bg1"/>
                </a:solidFill>
              </a:rPr>
              <a:t>* number of survey respondents who listed the weed species as one of their  top 5 weeds.</a:t>
            </a:r>
          </a:p>
          <a:p>
            <a:pPr marL="231775" indent="-231775" algn="l"/>
            <a:endParaRPr lang="en-US" sz="1000" b="1" dirty="0">
              <a:solidFill>
                <a:schemeClr val="bg1"/>
              </a:solidFill>
            </a:endParaRPr>
          </a:p>
          <a:p>
            <a:pPr marL="109538" indent="-109538" algn="l">
              <a:buFontTx/>
              <a:buChar char="-"/>
            </a:pPr>
            <a:r>
              <a:rPr lang="en-US" sz="1600" dirty="0">
                <a:solidFill>
                  <a:schemeClr val="bg1"/>
                </a:solidFill>
              </a:rPr>
              <a:t>crabgrass spp. included large, smooth and southern crabgrass.</a:t>
            </a:r>
          </a:p>
          <a:p>
            <a:pPr marL="109538" indent="-109538" algn="l">
              <a:buFontTx/>
              <a:buChar char="-"/>
            </a:pPr>
            <a:r>
              <a:rPr lang="en-US" sz="1600" dirty="0">
                <a:solidFill>
                  <a:schemeClr val="bg1"/>
                </a:solidFill>
              </a:rPr>
              <a:t>mustard spp. included shepherd’s-purse, flixweed, rapeseed (volunteer canola), wild radish, field pennycress, wild, blue, and tumble mustard, pinnate tansymustard, and yellow and London rocket.</a:t>
            </a:r>
          </a:p>
          <a:p>
            <a:pPr marL="109538" indent="-109538" algn="l">
              <a:buFontTx/>
              <a:buChar char="-"/>
            </a:pPr>
            <a:r>
              <a:rPr lang="en-US" sz="1600" dirty="0">
                <a:solidFill>
                  <a:schemeClr val="bg1"/>
                </a:solidFill>
              </a:rPr>
              <a:t>foxtail spp. included green, giant, and yellow foxtail.</a:t>
            </a:r>
          </a:p>
          <a:p>
            <a:pPr marL="109538" indent="-109538" algn="l">
              <a:buFontTx/>
              <a:buChar char="-"/>
            </a:pPr>
            <a:r>
              <a:rPr lang="en-US" sz="1600" dirty="0">
                <a:solidFill>
                  <a:schemeClr val="bg1"/>
                </a:solidFill>
              </a:rPr>
              <a:t>Bromus spp. included downy, smooth, and Japanese brome, cheat, and rescuegrass.</a:t>
            </a:r>
          </a:p>
          <a:p>
            <a:pPr marL="109538" indent="-109538" algn="l">
              <a:buFontTx/>
              <a:buChar char="-"/>
            </a:pPr>
            <a:r>
              <a:rPr lang="en-US" sz="1600" dirty="0">
                <a:solidFill>
                  <a:schemeClr val="bg1"/>
                </a:solidFill>
              </a:rPr>
              <a:t>Lamium spp. included henbit and purple deadnettle. </a:t>
            </a:r>
          </a:p>
          <a:p>
            <a:pPr marL="109538" indent="-109538" algn="l">
              <a:buFontTx/>
              <a:buChar char="-"/>
            </a:pPr>
            <a:r>
              <a:rPr lang="en-US" sz="1600" dirty="0">
                <a:solidFill>
                  <a:schemeClr val="bg1"/>
                </a:solidFill>
              </a:rPr>
              <a:t>morningglory spp. included ivyleaf and pitted morningglory.</a:t>
            </a:r>
          </a:p>
        </p:txBody>
      </p:sp>
    </p:spTree>
    <p:extLst>
      <p:ext uri="{BB962C8B-B14F-4D97-AF65-F5344CB8AC3E}">
        <p14:creationId xmlns:p14="http://schemas.microsoft.com/office/powerpoint/2010/main" val="1204600085"/>
      </p:ext>
    </p:extLst>
  </p:cSld>
  <p:clrMapOvr>
    <a:masterClrMapping/>
  </p:clrMapOvr>
  <p:transition spd="slow"/>
</p:sld>
</file>

<file path=ppt/theme/theme1.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37742</TotalTime>
  <Words>1508</Words>
  <Application>Microsoft Office PowerPoint</Application>
  <PresentationFormat>On-screen Show (4:3)</PresentationFormat>
  <Paragraphs>308</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7_Default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National and Regional Weed Science Societies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 of Science Policy Update</dc:title>
  <dc:creator>Lee Van Wychen</dc:creator>
  <cp:lastModifiedBy>Muthukumar Bagavathiannan</cp:lastModifiedBy>
  <cp:revision>1219</cp:revision>
  <dcterms:created xsi:type="dcterms:W3CDTF">2006-02-24T14:55:09Z</dcterms:created>
  <dcterms:modified xsi:type="dcterms:W3CDTF">2017-11-29T14:19:33Z</dcterms:modified>
</cp:coreProperties>
</file>