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7"/>
  </p:notesMasterIdLst>
  <p:sldIdLst>
    <p:sldId id="477" r:id="rId2"/>
    <p:sldId id="469" r:id="rId3"/>
    <p:sldId id="483" r:id="rId4"/>
    <p:sldId id="474" r:id="rId5"/>
    <p:sldId id="479" r:id="rId6"/>
    <p:sldId id="484" r:id="rId7"/>
    <p:sldId id="475" r:id="rId8"/>
    <p:sldId id="476" r:id="rId9"/>
    <p:sldId id="478" r:id="rId10"/>
    <p:sldId id="481" r:id="rId11"/>
    <p:sldId id="485" r:id="rId12"/>
    <p:sldId id="480" r:id="rId13"/>
    <p:sldId id="482" r:id="rId14"/>
    <p:sldId id="468" r:id="rId15"/>
    <p:sldId id="486" r:id="rId1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00"/>
    <a:srgbClr val="FFFFFF"/>
    <a:srgbClr val="FFFF00"/>
    <a:srgbClr val="996633"/>
    <a:srgbClr val="009900"/>
    <a:srgbClr val="CC9900"/>
    <a:srgbClr val="FFCC99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60" autoAdjust="0"/>
    <p:restoredTop sz="94780" autoAdjust="0"/>
  </p:normalViewPr>
  <p:slideViewPr>
    <p:cSldViewPr>
      <p:cViewPr varScale="1">
        <p:scale>
          <a:sx n="69" d="100"/>
          <a:sy n="69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A05E3F0-05B7-4FAF-85A9-BC969DC78A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0688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1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10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11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12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13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15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2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3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5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6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7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8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9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2BE5B-6707-443E-AAD3-E5AA7F8913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rgbClr val="0000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0537B58-DC84-4926-9856-CC4EC7A5A8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ssa.net/wssa/weed/composite-list-of-weed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152400" y="0"/>
            <a:ext cx="8763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b="1" dirty="0">
                <a:solidFill>
                  <a:srgbClr val="FFFF00"/>
                </a:solidFill>
              </a:rPr>
              <a:t>2019 Results for the U.S. &amp; Canada</a:t>
            </a:r>
          </a:p>
          <a:p>
            <a:r>
              <a:rPr lang="en-US" altLang="en-US" sz="3200" b="1" dirty="0">
                <a:solidFill>
                  <a:srgbClr val="FFFF00"/>
                </a:solidFill>
              </a:rPr>
              <a:t>(166 survey responses)</a:t>
            </a:r>
          </a:p>
          <a:p>
            <a:endParaRPr lang="en-US" altLang="en-US" sz="2400" b="1" dirty="0">
              <a:solidFill>
                <a:srgbClr val="FFFF00"/>
              </a:solidFill>
            </a:endParaRPr>
          </a:p>
          <a:p>
            <a:r>
              <a:rPr lang="en-US" altLang="en-US" sz="4000" b="1" dirty="0">
                <a:solidFill>
                  <a:srgbClr val="FFFF00"/>
                </a:solidFill>
              </a:rPr>
              <a:t> </a:t>
            </a:r>
            <a:r>
              <a:rPr lang="en-US" altLang="en-US" sz="2400" b="1" dirty="0">
                <a:solidFill>
                  <a:srgbClr val="FF6600"/>
                </a:solidFill>
              </a:rPr>
              <a:t>Most Common and Troublesome Weeds in </a:t>
            </a:r>
          </a:p>
          <a:p>
            <a:r>
              <a:rPr lang="en-US" altLang="en-US" sz="2400" b="1" dirty="0">
                <a:solidFill>
                  <a:srgbClr val="FFFF00"/>
                </a:solidFill>
              </a:rPr>
              <a:t>Broadleaf Crops, Fruits &amp; Vegetables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2912983"/>
            <a:ext cx="800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1) alfalfa, 2) canola, 3) cotton, 4) fruits &amp; nuts, 5) peanut, 6) pulse crops,  7) soybean, 8) sugarbeets, 9) vegetables- cole crops, greens 10) vegetables- cucurbits, 11) vegetables- fruiting, and 12) vegetables- other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371600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4092208"/>
            <a:ext cx="862584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u="sng" dirty="0">
                <a:solidFill>
                  <a:srgbClr val="FF6600"/>
                </a:solidFill>
              </a:rPr>
              <a:t>Common weeds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sz="1600" dirty="0">
                <a:solidFill>
                  <a:srgbClr val="FFFFFF"/>
                </a:solidFill>
              </a:rPr>
              <a:t>refer to those weeds you most frequently see.</a:t>
            </a:r>
          </a:p>
          <a:p>
            <a:pPr algn="l"/>
            <a:endParaRPr lang="en-US" sz="1600" dirty="0">
              <a:solidFill>
                <a:srgbClr val="FFFFFF"/>
              </a:solidFill>
            </a:endParaRPr>
          </a:p>
          <a:p>
            <a:pPr marL="341313" indent="-341313" algn="l"/>
            <a:r>
              <a:rPr lang="en-US" u="sng" dirty="0">
                <a:solidFill>
                  <a:srgbClr val="FF6600"/>
                </a:solidFill>
              </a:rPr>
              <a:t>Troublesome weeds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sz="1600" dirty="0">
                <a:solidFill>
                  <a:srgbClr val="FFFFFF"/>
                </a:solidFill>
              </a:rPr>
              <a:t>are those that are most difficult to control, but may not be widespread.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0980" y="5194012"/>
            <a:ext cx="8702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00"/>
                </a:solidFill>
              </a:rPr>
              <a:t>WSSA’s Composite List of Weeds is used for weed common and latin names</a:t>
            </a:r>
          </a:p>
          <a:p>
            <a:r>
              <a:rPr lang="en-US" sz="1600" b="1" dirty="0">
                <a:solidFill>
                  <a:srgbClr val="FFFF00"/>
                </a:solidFill>
                <a:hlinkClick r:id="rId3"/>
              </a:rPr>
              <a:t>http://wssa.net/wssa/weed/composite-list-of-weeds/</a:t>
            </a:r>
            <a:r>
              <a:rPr lang="en-US" sz="1600" b="1" dirty="0">
                <a:solidFill>
                  <a:srgbClr val="FFFF00"/>
                </a:solidFill>
              </a:rPr>
              <a:t>  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C4BF743-AFA2-45D8-860E-11A847C8C4CD}"/>
              </a:ext>
            </a:extLst>
          </p:cNvPr>
          <p:cNvSpPr/>
          <p:nvPr/>
        </p:nvSpPr>
        <p:spPr>
          <a:xfrm>
            <a:off x="163882" y="6053528"/>
            <a:ext cx="8854440" cy="64633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sz="1200" b="1" u="sng" dirty="0">
                <a:solidFill>
                  <a:schemeClr val="bg1"/>
                </a:solidFill>
              </a:rPr>
              <a:t>Suggested citation</a:t>
            </a:r>
            <a:r>
              <a:rPr lang="en-US" sz="1200" b="1" dirty="0">
                <a:solidFill>
                  <a:schemeClr val="bg1"/>
                </a:solidFill>
              </a:rPr>
              <a:t>: Van Wychen L (2019) 2019 Survey of the Most Common and Troublesome Weeds in Broadleaf Crops, Fruits &amp; Vegetables in the United States and Canada. Weed Science Society of America National Weed Survey Dataset. Available: http://</a:t>
            </a:r>
            <a:r>
              <a:rPr lang="en-US" sz="1200" b="1" dirty="0" smtClean="0">
                <a:solidFill>
                  <a:schemeClr val="bg1"/>
                </a:solidFill>
              </a:rPr>
              <a:t>wssa.net/wp-content/uploads/2019-Weed-Survey_Broadleaf-crops.xlsx 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4600085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723900" y="12065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34713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339513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339513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59687367"/>
              </p:ext>
            </p:extLst>
          </p:nvPr>
        </p:nvGraphicFramePr>
        <p:xfrm>
          <a:off x="190500" y="2385060"/>
          <a:ext cx="4305300" cy="1120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77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575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lambsquarters (10)*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pigweed spp. (7)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purslane spp. (5)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5890085"/>
              </p:ext>
            </p:extLst>
          </p:nvPr>
        </p:nvGraphicFramePr>
        <p:xfrm>
          <a:off x="4762500" y="2369820"/>
          <a:ext cx="4152900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common lambsquarters 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(8)*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nutsedge spp. (8)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ragweed spp. (4)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873895037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pigweed spp. (4)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776704852"/>
                  </a:ext>
                </a:extLst>
              </a:tr>
            </a:tbl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91440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3 Weeds in Vegetables- Cole Crops, Greens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(13 survey respondents)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4267200"/>
            <a:ext cx="84582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pigweed spp. included redroot pigweed and Powell amaranth.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purslane spp. included pink and common purslane.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nutsedge spp. included yellow and purple nutsedge.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ragweed spp. included giant and common ragweed.</a:t>
            </a:r>
          </a:p>
          <a:p>
            <a:pPr marL="109538" indent="-109538" algn="l">
              <a:buFontTx/>
              <a:buChar char="-"/>
            </a:pP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8405679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45964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274564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274564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77385815"/>
              </p:ext>
            </p:extLst>
          </p:nvPr>
        </p:nvGraphicFramePr>
        <p:xfrm>
          <a:off x="190500" y="2320111"/>
          <a:ext cx="4305300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77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575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pigweed spp. (13)*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nutsedge spp. (8)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lambsquarters (7)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crabgrass spp. (6)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22028579"/>
              </p:ext>
            </p:extLst>
          </p:nvPr>
        </p:nvGraphicFramePr>
        <p:xfrm>
          <a:off x="4762500" y="2304871"/>
          <a:ext cx="4152900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pigweed spp. 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(12)*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nutsedge spp. (12)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purslane spp. (8)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morningglory spp. (6)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4 Weeds in Vegetables- Cucurbits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(17 survey respondents)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4246364"/>
            <a:ext cx="8458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pigweed spp. included redroot pigweed, smooth pigweed, Powell amaranth, and Palmer amaranth.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nutsedge spp. included yellow and purple nutsedge.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crabgrass spp. included large and southern crabgrass.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purslane spp. included common and pink purslane.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morningglory spp. included tall, ivyleaf, and pitted morningglory.</a:t>
            </a:r>
          </a:p>
        </p:txBody>
      </p:sp>
    </p:spTree>
    <p:extLst>
      <p:ext uri="{BB962C8B-B14F-4D97-AF65-F5344CB8AC3E}">
        <p14:creationId xmlns:p14="http://schemas.microsoft.com/office/powerpoint/2010/main" xmlns="" val="801241617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66800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295400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295400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26608108"/>
              </p:ext>
            </p:extLst>
          </p:nvPr>
        </p:nvGraphicFramePr>
        <p:xfrm>
          <a:off x="190500" y="2340947"/>
          <a:ext cx="4305300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77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575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pigweed spp. (12)*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nutsedge spp.  (7)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lambsquarters (6)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purslane spp.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(6)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32921894"/>
              </p:ext>
            </p:extLst>
          </p:nvPr>
        </p:nvGraphicFramePr>
        <p:xfrm>
          <a:off x="4762500" y="2325707"/>
          <a:ext cx="4152900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nutsedge spp. (9)*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nightshade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spp.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(8)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pigweed spp. (8)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purslane spp. (6)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4 Weeds in Vegetables- Fruiting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(14 survey respondents)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4419600"/>
            <a:ext cx="84582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pigweed spp. included redroot, prostrate, and smooth pigweed and Palmer amaranth.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nutsedge spp. included yellow and purple nutsedge.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purslane spp. included pink and common purslane.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nightshade spp. included horsenettle, eastern black, American black, and hairy nightshade.</a:t>
            </a:r>
          </a:p>
        </p:txBody>
      </p:sp>
    </p:spTree>
    <p:extLst>
      <p:ext uri="{BB962C8B-B14F-4D97-AF65-F5344CB8AC3E}">
        <p14:creationId xmlns:p14="http://schemas.microsoft.com/office/powerpoint/2010/main" xmlns="" val="2761869849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66800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295400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295400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83069341"/>
              </p:ext>
            </p:extLst>
          </p:nvPr>
        </p:nvGraphicFramePr>
        <p:xfrm>
          <a:off x="190500" y="2340947"/>
          <a:ext cx="4305300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77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575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pigweed spp. (12)*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lambsquarters (10)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purslane spp.  (5)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crabgrass spp.  (4)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96837284"/>
              </p:ext>
            </p:extLst>
          </p:nvPr>
        </p:nvGraphicFramePr>
        <p:xfrm>
          <a:off x="4762500" y="2325707"/>
          <a:ext cx="4152900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pigweed spp.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(8)*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nutsedge spp. (6)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nightshade spp. (6)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lambsquarters (5)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4 Weeds in Vegetables- Other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(15 survey respondents)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4176117"/>
            <a:ext cx="84582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231775" indent="-231775" algn="l"/>
            <a:endParaRPr lang="en-US" sz="1000" b="1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pigweed spp. included redroot, smooth, and prostrate pigweed, Palmer amaranth, and waterhemp.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purslane spp. included pink and common purslane.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crabgrass spp. included large and smooth crabgrass. 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nutsedge spp. included yellow and purple nutsedge.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nightshade spp. included horsenettle, hairy and eastern black nightshade.</a:t>
            </a:r>
          </a:p>
        </p:txBody>
      </p:sp>
    </p:spTree>
    <p:extLst>
      <p:ext uri="{BB962C8B-B14F-4D97-AF65-F5344CB8AC3E}">
        <p14:creationId xmlns:p14="http://schemas.microsoft.com/office/powerpoint/2010/main" xmlns="" val="3028589444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76200" y="45720"/>
            <a:ext cx="8915400" cy="1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10 Most </a:t>
            </a:r>
            <a:r>
              <a:rPr lang="en-US" altLang="en-US" sz="3200" dirty="0">
                <a:solidFill>
                  <a:srgbClr val="FF6600"/>
                </a:solidFill>
              </a:rPr>
              <a:t>Common</a:t>
            </a:r>
            <a:r>
              <a:rPr lang="en-US" altLang="en-US" sz="3200" dirty="0">
                <a:solidFill>
                  <a:srgbClr val="FFFF00"/>
                </a:solidFill>
              </a:rPr>
              <a:t> Weeds among all Broadleaf Crops, Fruits, and Vegetables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(166 total 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545253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697653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53922845"/>
              </p:ext>
            </p:extLst>
          </p:nvPr>
        </p:nvGraphicFramePr>
        <p:xfrm>
          <a:off x="190500" y="2743200"/>
          <a:ext cx="4305300" cy="3733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Palmer amaranth (91)*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kochia (73)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nutsedge spp. (71)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lambsquarters (71)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horseweed (marestail) (70)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waterhemp (67)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pigweed spp. (55)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morningglory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spp. (50)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Canada thistle (50)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Common ragweed (38)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24400" y="2802791"/>
            <a:ext cx="426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weeds.</a:t>
            </a:r>
          </a:p>
          <a:p>
            <a:pPr marL="231775" indent="-231775" algn="l"/>
            <a:endParaRPr lang="en-US" sz="1000" b="1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nutsedge spp. included yellow and purple nutsedge.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pigweed spp. included redroot and smooth pigweed and Powell and spiny amaranth.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morningglory spp. included ivyleaf, pitted, and tall morningglory.</a:t>
            </a:r>
          </a:p>
          <a:p>
            <a:pPr marL="109538" indent="-109538" algn="l">
              <a:buFontTx/>
              <a:buChar char="-"/>
            </a:pPr>
            <a:endParaRPr lang="en-US" sz="1600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4600085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76200" y="45720"/>
            <a:ext cx="8915400" cy="1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10 Most </a:t>
            </a:r>
            <a:r>
              <a:rPr lang="en-US" altLang="en-US" sz="3200" dirty="0">
                <a:solidFill>
                  <a:srgbClr val="FF6600"/>
                </a:solidFill>
              </a:rPr>
              <a:t>Troublesome</a:t>
            </a:r>
            <a:r>
              <a:rPr lang="en-US" altLang="en-US" sz="3200" dirty="0">
                <a:solidFill>
                  <a:srgbClr val="FFFF00"/>
                </a:solidFill>
              </a:rPr>
              <a:t> Weeds among all Broadleaf Crops, Fruits, and Vegetables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(166 total 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545253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24400" y="2802791"/>
            <a:ext cx="4267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weeds.</a:t>
            </a:r>
          </a:p>
          <a:p>
            <a:pPr marL="231775" indent="-231775" algn="l"/>
            <a:endParaRPr lang="en-US" sz="1000" b="1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nutsedge spp. included yellow and purple nutsedge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pigweed spp. included redroot and smooth pigweed and Powell and spiny amaranth.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morningglory spp. included ivyleaf, pitted, and tall morningglory.</a:t>
            </a:r>
          </a:p>
          <a:p>
            <a:pPr marL="109538" indent="-109538" algn="l">
              <a:buFontTx/>
              <a:buChar char="-"/>
            </a:pP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786339" y="1697653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34624485"/>
              </p:ext>
            </p:extLst>
          </p:nvPr>
        </p:nvGraphicFramePr>
        <p:xfrm>
          <a:off x="304800" y="2727960"/>
          <a:ext cx="4152900" cy="3733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Palmer amaranth (91)*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kochia (73)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lambsquarters (71)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nutsedge spp. (71)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horseweed (marestail) (70)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waterhemp (67)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pigweed spp. (55)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Canada thistle (50)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morningglory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spp. (50)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common ragweed (38)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2273806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5 Weeds in Alfalfa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(32 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57573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286173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286173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69415655"/>
              </p:ext>
            </p:extLst>
          </p:nvPr>
        </p:nvGraphicFramePr>
        <p:xfrm>
          <a:off x="190500" y="2331720"/>
          <a:ext cx="3883978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53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886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pigweed spp. (19)</a:t>
                      </a: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</a:t>
                      </a:r>
                      <a:endParaRPr lang="en-US" sz="2000" b="0" i="0" u="none" strike="noStrike" baseline="0" dirty="0">
                        <a:solidFill>
                          <a:schemeClr val="dk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mustard spp. (15)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Bromus spp. (10)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kochia (9)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dandelion (9)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16004588"/>
              </p:ext>
            </p:extLst>
          </p:nvPr>
        </p:nvGraphicFramePr>
        <p:xfrm>
          <a:off x="4762500" y="2316480"/>
          <a:ext cx="415290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15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pigweed (19)*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Canada thistle (13)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Bromus spp. (11)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dandelion (9)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mustard spp. (9)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2900" y="4617719"/>
            <a:ext cx="84582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/>
            <a:endParaRPr lang="en-US" b="1" dirty="0">
              <a:solidFill>
                <a:schemeClr val="bg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pigweed spp. included redroot pigweed, spiny pigweed, waterhemp, and Palmer amaranth.</a:t>
            </a:r>
          </a:p>
          <a:p>
            <a:pPr marL="285750" indent="-285750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mustard spp. included shepherd’s-purse, flixweed, tansymustard spp., yellow rocket, and white mustard.</a:t>
            </a:r>
          </a:p>
          <a:p>
            <a:pPr marL="285750" indent="-285750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Bromus spp. included downy brome (cheatgrass) and cheat.</a:t>
            </a:r>
          </a:p>
        </p:txBody>
      </p:sp>
    </p:spTree>
    <p:extLst>
      <p:ext uri="{BB962C8B-B14F-4D97-AF65-F5344CB8AC3E}">
        <p14:creationId xmlns:p14="http://schemas.microsoft.com/office/powerpoint/2010/main" xmlns="" val="120460008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5 Weeds in Canola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(19 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57573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286173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286173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81732852"/>
              </p:ext>
            </p:extLst>
          </p:nvPr>
        </p:nvGraphicFramePr>
        <p:xfrm>
          <a:off x="190500" y="2331720"/>
          <a:ext cx="430530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wild oat (15)*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kochia (12)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Galium spp. (12)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wild buckwheat (8)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green foxtail (5)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41779241"/>
              </p:ext>
            </p:extLst>
          </p:nvPr>
        </p:nvGraphicFramePr>
        <p:xfrm>
          <a:off x="4762500" y="2316480"/>
          <a:ext cx="4152900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15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wild oat (15)*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kochia (13)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Galium spp. (12)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wild buckwheat 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4756428"/>
            <a:ext cx="8458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Galium spp. included catchweed bedstraw (cleavers) and false cleavers.</a:t>
            </a:r>
          </a:p>
        </p:txBody>
      </p:sp>
    </p:spTree>
    <p:extLst>
      <p:ext uri="{BB962C8B-B14F-4D97-AF65-F5344CB8AC3E}">
        <p14:creationId xmlns:p14="http://schemas.microsoft.com/office/powerpoint/2010/main" xmlns="" val="232799753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5 Weeds in Cotton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(23 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66800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295400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295400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38565469"/>
              </p:ext>
            </p:extLst>
          </p:nvPr>
        </p:nvGraphicFramePr>
        <p:xfrm>
          <a:off x="190500" y="2340947"/>
          <a:ext cx="430530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77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575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Palmer Amaranth (23)*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morningglory spp. (20)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Urochloa spp. (9)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crabgrass spp. (7)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barnyardgrass (7)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77212306"/>
              </p:ext>
            </p:extLst>
          </p:nvPr>
        </p:nvGraphicFramePr>
        <p:xfrm>
          <a:off x="4762500" y="2325707"/>
          <a:ext cx="4152900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pigweed spp. (33)*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morningglory spp. (20)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horseweed (marestail) (10)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 of four species (6 each)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4572000"/>
            <a:ext cx="84582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109538" indent="-109538" algn="l"/>
            <a:r>
              <a:rPr lang="en-US" sz="1600" dirty="0">
                <a:solidFill>
                  <a:schemeClr val="bg1"/>
                </a:solidFill>
              </a:rPr>
              <a:t>- morningglory spp. included ivyleaf and pitted morningglory.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Urochloa spp. included broadleaf signalgrass and Texas and browntop millet.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crabgrass spp. included large crabgrass.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Tie included: barnyardgrass, goosegrass, nutsedge spp., and kochia.</a:t>
            </a:r>
          </a:p>
        </p:txBody>
      </p:sp>
    </p:spTree>
    <p:extLst>
      <p:ext uri="{BB962C8B-B14F-4D97-AF65-F5344CB8AC3E}">
        <p14:creationId xmlns:p14="http://schemas.microsoft.com/office/powerpoint/2010/main" xmlns="" val="120460008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72813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301413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301413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24953533"/>
              </p:ext>
            </p:extLst>
          </p:nvPr>
        </p:nvGraphicFramePr>
        <p:xfrm>
          <a:off x="190500" y="2346960"/>
          <a:ext cx="4305300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77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575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Erigeron spp. (7)*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nutsedge spp. (7)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ragweed spp. (6)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895328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Canada thistle (4)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035497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75488678"/>
              </p:ext>
            </p:extLst>
          </p:nvPr>
        </p:nvGraphicFramePr>
        <p:xfrm>
          <a:off x="4762500" y="2331720"/>
          <a:ext cx="415290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nutsedge spp. (9)*</a:t>
                      </a:r>
                      <a:endParaRPr lang="en-US" sz="2000" b="0" i="0" u="none" strike="noStrike" baseline="0" dirty="0">
                        <a:solidFill>
                          <a:schemeClr val="dk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poison-ivy spp. (8)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Canada thistle (8)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Erigeron spp. (7)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bindweed spp. (7)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4 Weeds in Fruits &amp; Nuts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(23 survey respondents)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4572000"/>
            <a:ext cx="8458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Erigeron spp. included horseweed (marestail) and hairy fleabane.</a:t>
            </a:r>
          </a:p>
          <a:p>
            <a:pPr marL="285750" indent="-285750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Nutsedge spp. included yellow and purple nutsedge.</a:t>
            </a:r>
          </a:p>
          <a:p>
            <a:pPr marL="285750" indent="-285750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ragweed spp. included giant and common ragweed. </a:t>
            </a:r>
          </a:p>
          <a:p>
            <a:pPr marL="285750" indent="-285750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bindweed spp. included field and hedge bindweed.</a:t>
            </a:r>
          </a:p>
          <a:p>
            <a:pPr marL="285750" indent="-285750" algn="l">
              <a:buFontTx/>
              <a:buChar char="-"/>
            </a:pPr>
            <a:endParaRPr lang="en-US" sz="1600" dirty="0">
              <a:solidFill>
                <a:schemeClr val="bg1"/>
              </a:solidFill>
            </a:endParaRPr>
          </a:p>
          <a:p>
            <a:pPr algn="l"/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193656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65193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293793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293793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29632769"/>
              </p:ext>
            </p:extLst>
          </p:nvPr>
        </p:nvGraphicFramePr>
        <p:xfrm>
          <a:off x="190500" y="2339340"/>
          <a:ext cx="4305300" cy="1158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nutsedge spp. (5)*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Palmer amaranth (4)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Urochloa spp. (4)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85481996"/>
              </p:ext>
            </p:extLst>
          </p:nvPr>
        </p:nvGraphicFramePr>
        <p:xfrm>
          <a:off x="4762500" y="2324100"/>
          <a:ext cx="4152900" cy="1120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Palmer amaranth (6)*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nutsedge spp. (3)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sicklepod (3)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3 Weeds in Peanuts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(6 survey respondents)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3962400"/>
            <a:ext cx="84582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nutsedge spp. included yellow and purple nutsedge.</a:t>
            </a:r>
          </a:p>
          <a:p>
            <a:pPr marL="285750" indent="-285750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Urochloa spp. included broadleaf </a:t>
            </a:r>
            <a:r>
              <a:rPr lang="en-US" sz="1600" dirty="0">
                <a:solidFill>
                  <a:schemeClr val="bg1"/>
                </a:solidFill>
              </a:rPr>
              <a:t>signalgrass</a:t>
            </a:r>
            <a:r>
              <a:rPr lang="en-US" sz="1600" dirty="0">
                <a:solidFill>
                  <a:schemeClr val="bg1"/>
                </a:solidFill>
              </a:rPr>
              <a:t> and Texas and </a:t>
            </a:r>
            <a:r>
              <a:rPr lang="en-US" sz="1600" dirty="0" err="1">
                <a:solidFill>
                  <a:schemeClr val="bg1"/>
                </a:solidFill>
              </a:rPr>
              <a:t>browntop</a:t>
            </a:r>
            <a:r>
              <a:rPr lang="en-US" sz="1600" dirty="0">
                <a:solidFill>
                  <a:schemeClr val="bg1"/>
                </a:solidFill>
              </a:rPr>
              <a:t> millet.</a:t>
            </a:r>
          </a:p>
          <a:p>
            <a:pPr marL="285750" indent="-285750" algn="l">
              <a:buFontTx/>
              <a:buChar char="-"/>
            </a:pP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732674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5 Weeds in Pulse Crops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(24 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65193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270933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270933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24969980"/>
              </p:ext>
            </p:extLst>
          </p:nvPr>
        </p:nvGraphicFramePr>
        <p:xfrm>
          <a:off x="190500" y="2316480"/>
          <a:ext cx="430530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kochia (18)</a:t>
                      </a: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wild oat (12)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common lambsquarters (10)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pigweed spp. (10)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Canada thistle (8)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289314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77269806"/>
              </p:ext>
            </p:extLst>
          </p:nvPr>
        </p:nvGraphicFramePr>
        <p:xfrm>
          <a:off x="4762500" y="2301240"/>
          <a:ext cx="4152900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kochia (19)*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Canada thistle (11)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pigweed spp. 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(9)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Galium spp. (7)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42900" y="4648200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/>
            <a:endParaRPr lang="en-US" sz="1600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pigweed spp. included redroot pigweed and Powell amaranth.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Galium spp. included catchweed bedstraw (cleavers) and false cleavers.</a:t>
            </a:r>
          </a:p>
        </p:txBody>
      </p:sp>
    </p:spTree>
    <p:extLst>
      <p:ext uri="{BB962C8B-B14F-4D97-AF65-F5344CB8AC3E}">
        <p14:creationId xmlns:p14="http://schemas.microsoft.com/office/powerpoint/2010/main" xmlns="" val="1204600085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65193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293793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293793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62641069"/>
              </p:ext>
            </p:extLst>
          </p:nvPr>
        </p:nvGraphicFramePr>
        <p:xfrm>
          <a:off x="190500" y="2339340"/>
          <a:ext cx="4305300" cy="2613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5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waterhemp (39)*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horseweed (marestail) (37)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lambsquarters (36)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foxtail spp.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(36)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Palmer amaranth (26)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ragweed (25)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velvetleaf (19)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95541231"/>
              </p:ext>
            </p:extLst>
          </p:nvPr>
        </p:nvGraphicFramePr>
        <p:xfrm>
          <a:off x="4762500" y="2324100"/>
          <a:ext cx="4152900" cy="2613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waterhemp (49)*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horseweed (marestail) (48)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Palmer amaranth (40)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giant ragweed (25)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morningglory spp. (22)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lambsquarters (22)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common ragweed (21)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7 Weeds in Soybean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(75 survey respondents)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5078849"/>
            <a:ext cx="84582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algn="l"/>
            <a:r>
              <a:rPr lang="en-US" sz="1600" dirty="0">
                <a:solidFill>
                  <a:schemeClr val="bg1"/>
                </a:solidFill>
              </a:rPr>
              <a:t>- foxtail spp. included giant, green and yellow foxtail.</a:t>
            </a:r>
          </a:p>
          <a:p>
            <a:pPr algn="l"/>
            <a:r>
              <a:rPr lang="en-US" sz="1600" dirty="0">
                <a:solidFill>
                  <a:schemeClr val="bg1"/>
                </a:solidFill>
              </a:rPr>
              <a:t>- morningglory spp. included ivyleaf, pitted, and tall morningglory.</a:t>
            </a:r>
          </a:p>
        </p:txBody>
      </p:sp>
    </p:spTree>
    <p:extLst>
      <p:ext uri="{BB962C8B-B14F-4D97-AF65-F5344CB8AC3E}">
        <p14:creationId xmlns:p14="http://schemas.microsoft.com/office/powerpoint/2010/main" xmlns="" val="1204600085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66800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347133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347133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34341673"/>
              </p:ext>
            </p:extLst>
          </p:nvPr>
        </p:nvGraphicFramePr>
        <p:xfrm>
          <a:off x="190500" y="2392680"/>
          <a:ext cx="4305300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common lambsquarters (13)*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redroot pigweed (12)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kochia (10)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waterhemp (5)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76283421"/>
              </p:ext>
            </p:extLst>
          </p:nvPr>
        </p:nvGraphicFramePr>
        <p:xfrm>
          <a:off x="4762500" y="2377440"/>
          <a:ext cx="4152900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pigweed spp. (15)*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common lambsquarters (13)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kochia (10)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ragweed (4)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4 Weeds in Sugarbeets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(13 survey respondents)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4191000"/>
            <a:ext cx="8458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109538" indent="-109538" algn="l"/>
            <a:r>
              <a:rPr lang="en-US" sz="1600" dirty="0">
                <a:solidFill>
                  <a:schemeClr val="bg1"/>
                </a:solidFill>
              </a:rPr>
              <a:t>- pigweed spp. included redroot pigweed and Powell amaranth.</a:t>
            </a:r>
          </a:p>
        </p:txBody>
      </p:sp>
    </p:spTree>
    <p:extLst>
      <p:ext uri="{BB962C8B-B14F-4D97-AF65-F5344CB8AC3E}">
        <p14:creationId xmlns:p14="http://schemas.microsoft.com/office/powerpoint/2010/main" xmlns="" val="212868311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36369</TotalTime>
  <Words>1995</Words>
  <Application>Microsoft Office PowerPoint</Application>
  <PresentationFormat>On-screen Show (4:3)</PresentationFormat>
  <Paragraphs>428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7_Default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National and Regional Weed Science Societies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Director of Science Policy Update</dc:title>
  <dc:creator>Lee Van Wychen</dc:creator>
  <cp:lastModifiedBy>wildoats</cp:lastModifiedBy>
  <cp:revision>1211</cp:revision>
  <dcterms:created xsi:type="dcterms:W3CDTF">2006-02-24T14:55:09Z</dcterms:created>
  <dcterms:modified xsi:type="dcterms:W3CDTF">2020-01-24T07:42:50Z</dcterms:modified>
</cp:coreProperties>
</file>