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15"/>
  </p:notesMasterIdLst>
  <p:sldIdLst>
    <p:sldId id="477" r:id="rId5"/>
    <p:sldId id="479" r:id="rId6"/>
    <p:sldId id="470" r:id="rId7"/>
    <p:sldId id="474" r:id="rId8"/>
    <p:sldId id="473" r:id="rId9"/>
    <p:sldId id="472" r:id="rId10"/>
    <p:sldId id="475" r:id="rId11"/>
    <p:sldId id="476" r:id="rId12"/>
    <p:sldId id="468" r:id="rId13"/>
    <p:sldId id="480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FFFFFF"/>
    <a:srgbClr val="FFFF00"/>
    <a:srgbClr val="996633"/>
    <a:srgbClr val="009900"/>
    <a:srgbClr val="CC9900"/>
    <a:srgbClr val="FFCC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2" autoAdjust="0"/>
    <p:restoredTop sz="94780" autoAdjust="0"/>
  </p:normalViewPr>
  <p:slideViewPr>
    <p:cSldViewPr>
      <p:cViewPr>
        <p:scale>
          <a:sx n="80" d="100"/>
          <a:sy n="80" d="100"/>
        </p:scale>
        <p:origin x="-111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05E3F0-05B7-4FAF-85A9-BC969DC78A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068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BE5B-6707-443E-AAD3-E5AA7F891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537B58-DC84-4926-9856-CC4EC7A5A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ssa.net/wssa/weed/composite-list-of-wee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-152400"/>
            <a:ext cx="876300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b="1" dirty="0" smtClean="0">
                <a:solidFill>
                  <a:srgbClr val="FFFF00"/>
                </a:solidFill>
              </a:rPr>
              <a:t>2020 </a:t>
            </a:r>
            <a:r>
              <a:rPr lang="en-US" altLang="en-US" sz="3200" b="1" dirty="0">
                <a:solidFill>
                  <a:srgbClr val="FFFF00"/>
                </a:solidFill>
              </a:rPr>
              <a:t>Results for the U.S. &amp; Canada</a:t>
            </a:r>
          </a:p>
          <a:p>
            <a:r>
              <a:rPr lang="en-US" altLang="en-US" sz="3200" b="1" dirty="0" smtClean="0">
                <a:solidFill>
                  <a:srgbClr val="FFFF00"/>
                </a:solidFill>
              </a:rPr>
              <a:t>(317 </a:t>
            </a:r>
            <a:r>
              <a:rPr lang="en-US" altLang="en-US" sz="3200" b="1" dirty="0">
                <a:solidFill>
                  <a:srgbClr val="FFFF00"/>
                </a:solidFill>
              </a:rPr>
              <a:t>survey responses)</a:t>
            </a:r>
          </a:p>
          <a:p>
            <a:endParaRPr lang="en-US" altLang="en-US" sz="2400" b="1" dirty="0">
              <a:solidFill>
                <a:srgbClr val="FFFF00"/>
              </a:solidFill>
            </a:endParaRPr>
          </a:p>
          <a:p>
            <a:r>
              <a:rPr lang="en-US" altLang="en-US" sz="40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>
                <a:solidFill>
                  <a:srgbClr val="FF6600"/>
                </a:solidFill>
              </a:rPr>
              <a:t>Most Common and Troublesome Weeds in 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Grass Crops, Pasture &amp; Turf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3048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1) corn, 2) pastures, rangeland, or other hay, 3) rice, 4) sorghum, 5) spring cereal grains, 6) turf, and  7) winter cereal grains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716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970794"/>
            <a:ext cx="8625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FF6600"/>
                </a:solidFill>
              </a:rPr>
              <a:t>Common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refer to those weeds you most frequently see.</a:t>
            </a:r>
          </a:p>
          <a:p>
            <a:pPr algn="l"/>
            <a:endParaRPr lang="en-US" sz="1600" dirty="0">
              <a:solidFill>
                <a:srgbClr val="FFFFFF"/>
              </a:solidFill>
            </a:endParaRPr>
          </a:p>
          <a:p>
            <a:pPr marL="341313" indent="-341313" algn="l"/>
            <a:r>
              <a:rPr lang="en-US" u="sng" dirty="0">
                <a:solidFill>
                  <a:srgbClr val="FF6600"/>
                </a:solidFill>
              </a:rPr>
              <a:t>Troublesome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are those that are most difficult to control, but may not be widespread.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" y="5029200"/>
            <a:ext cx="870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WSSA’s Composite List of Weeds is used for weed common and latin names</a:t>
            </a:r>
          </a:p>
          <a:p>
            <a:r>
              <a:rPr lang="en-US" sz="1600" b="1" dirty="0">
                <a:solidFill>
                  <a:srgbClr val="FFFF00"/>
                </a:solidFill>
                <a:hlinkClick r:id="rId3"/>
              </a:rPr>
              <a:t>http://wssa.net/wssa/weed/composite-list-of-weeds/</a:t>
            </a:r>
            <a:r>
              <a:rPr lang="en-US" sz="1600" b="1" dirty="0">
                <a:solidFill>
                  <a:srgbClr val="FFFF00"/>
                </a:solidFill>
              </a:rPr>
              <a:t>  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92CECEE-6D4C-4F46-A7D1-A14C78333302}"/>
              </a:ext>
            </a:extLst>
          </p:cNvPr>
          <p:cNvSpPr/>
          <p:nvPr/>
        </p:nvSpPr>
        <p:spPr>
          <a:xfrm>
            <a:off x="243422" y="6019800"/>
            <a:ext cx="8656320" cy="6001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100" b="1" u="sng" dirty="0">
                <a:solidFill>
                  <a:srgbClr val="FFFFFF"/>
                </a:solidFill>
              </a:rPr>
              <a:t>Suggested citation</a:t>
            </a:r>
            <a:r>
              <a:rPr lang="en-US" sz="1100" b="1" dirty="0">
                <a:solidFill>
                  <a:srgbClr val="FFFFFF"/>
                </a:solidFill>
              </a:rPr>
              <a:t>: Van Wychen L (</a:t>
            </a:r>
            <a:r>
              <a:rPr lang="en-US" sz="1100" b="1" dirty="0" smtClean="0">
                <a:solidFill>
                  <a:srgbClr val="FFFFFF"/>
                </a:solidFill>
              </a:rPr>
              <a:t>2020) 2020 Survey </a:t>
            </a:r>
            <a:r>
              <a:rPr lang="en-US" sz="1100" b="1" dirty="0">
                <a:solidFill>
                  <a:srgbClr val="FFFFFF"/>
                </a:solidFill>
              </a:rPr>
              <a:t>of the Most Common and Troublesome Weeds in Grass Crops, Pasture and Turf in the United States and Canada. Weed Science Society of America National Weed Survey Dataset. Available: http://</a:t>
            </a:r>
            <a:r>
              <a:rPr lang="en-US" sz="1100" b="1" dirty="0" smtClean="0">
                <a:solidFill>
                  <a:srgbClr val="FFFFFF"/>
                </a:solidFill>
              </a:rPr>
              <a:t>wssa.net/wp-content/uploads/2020-Weed-Survey_Grass-crops.xlsx 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121920"/>
            <a:ext cx="883920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Troublesome</a:t>
            </a:r>
            <a:r>
              <a:rPr lang="en-US" altLang="en-US" sz="3200" dirty="0">
                <a:solidFill>
                  <a:srgbClr val="FFFF00"/>
                </a:solidFill>
              </a:rPr>
              <a:t> Weeds among </a:t>
            </a:r>
            <a:r>
              <a:rPr lang="en-US" altLang="en-US" sz="3200" dirty="0">
                <a:solidFill>
                  <a:srgbClr val="FF6600"/>
                </a:solidFill>
              </a:rPr>
              <a:t>all</a:t>
            </a:r>
            <a:r>
              <a:rPr lang="en-US" altLang="en-US" sz="3200" dirty="0">
                <a:solidFill>
                  <a:srgbClr val="FFFF00"/>
                </a:solidFill>
              </a:rPr>
              <a:t> Grass Crops, Pasture, &amp; Turf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(317 </a:t>
            </a:r>
            <a:r>
              <a:rPr lang="en-US" altLang="en-US" sz="2400" dirty="0">
                <a:solidFill>
                  <a:srgbClr val="FFFF00"/>
                </a:solidFill>
              </a:rPr>
              <a:t>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240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909103" y="16002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9512158"/>
              </p:ext>
            </p:extLst>
          </p:nvPr>
        </p:nvGraphicFramePr>
        <p:xfrm>
          <a:off x="228600" y="2598420"/>
          <a:ext cx="4267200" cy="4107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(55)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bluegrass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spp.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(49)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spp. (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(44)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Italian ryegrass (44)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crabgrass spp. (43)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foxtail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 (40)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Canada thistle (37)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johnsongrass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(37)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(37)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4400" y="2537460"/>
            <a:ext cx="426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bluegrass </a:t>
            </a:r>
            <a:r>
              <a:rPr lang="en-US" sz="1600" dirty="0" smtClean="0">
                <a:solidFill>
                  <a:schemeClr val="bg1"/>
                </a:solidFill>
              </a:rPr>
              <a:t>spp. included annual, roughstalk, and Kentucky bluegrass 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600" dirty="0" smtClean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Bromus </a:t>
            </a:r>
            <a:r>
              <a:rPr lang="en-US" sz="1600" dirty="0">
                <a:solidFill>
                  <a:schemeClr val="bg1"/>
                </a:solidFill>
              </a:rPr>
              <a:t>spp. included downy, smooth, and Japanese brome, cheat, and rescuegrass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crabgrass </a:t>
            </a:r>
            <a:r>
              <a:rPr lang="en-US" sz="1600" dirty="0">
                <a:solidFill>
                  <a:schemeClr val="bg1"/>
                </a:solidFill>
              </a:rPr>
              <a:t>spp. included large, smooth and southern crabgrass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</a:p>
          <a:p>
            <a:pPr marL="109538" indent="-109538" algn="l">
              <a:buFontTx/>
              <a:buChar char="-"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foxtail spp. included green, </a:t>
            </a:r>
            <a:r>
              <a:rPr lang="en-US" sz="1600" dirty="0" smtClean="0">
                <a:solidFill>
                  <a:schemeClr val="bg1"/>
                </a:solidFill>
              </a:rPr>
              <a:t>giant and yellow foxtail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</a:p>
          <a:p>
            <a:pPr marL="109538" indent="-109538" algn="l">
              <a:buFontTx/>
              <a:buChar char="-"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morningglory spp. included ivyleaf and pitted morningglory.</a:t>
            </a:r>
          </a:p>
        </p:txBody>
      </p:sp>
    </p:spTree>
    <p:extLst>
      <p:ext uri="{BB962C8B-B14F-4D97-AF65-F5344CB8AC3E}">
        <p14:creationId xmlns:p14="http://schemas.microsoft.com/office/powerpoint/2010/main" xmlns="" val="36580932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6 Weeds in Corn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(71 </a:t>
            </a:r>
            <a:r>
              <a:rPr lang="en-US" altLang="en-US" sz="2400" dirty="0">
                <a:solidFill>
                  <a:srgbClr val="FFFF00"/>
                </a:solidFill>
              </a:rPr>
              <a:t>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099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099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6830455"/>
              </p:ext>
            </p:extLst>
          </p:nvPr>
        </p:nvGraphicFramePr>
        <p:xfrm>
          <a:off x="190500" y="2255520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(43)*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(40)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waterhemp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(27)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Palmer amaranth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(21)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  <a:cs typeface="Calibri" panose="020F0502020204030204" pitchFamily="34" charset="0"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 (21)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19136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4366724"/>
              </p:ext>
            </p:extLst>
          </p:nvPr>
        </p:nvGraphicFramePr>
        <p:xfrm>
          <a:off x="4762500" y="2240280"/>
          <a:ext cx="41529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Palmer amaranth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(35)*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waterhemp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(34)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(25)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giant ragweed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(21)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(16)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johnsongrass (16)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4648200"/>
            <a:ext cx="868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foxtail spp. included giant, green and yellow foxtail.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</a:t>
            </a:r>
            <a:r>
              <a:rPr lang="en-US" sz="1600" dirty="0" smtClean="0">
                <a:solidFill>
                  <a:schemeClr val="bg1"/>
                </a:solidFill>
              </a:rPr>
              <a:t>ivyleaf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and pitted </a:t>
            </a:r>
            <a:r>
              <a:rPr lang="en-US" sz="1600" dirty="0">
                <a:solidFill>
                  <a:schemeClr val="bg1"/>
                </a:solidFill>
              </a:rPr>
              <a:t>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 and </a:t>
            </a:r>
            <a:r>
              <a:rPr lang="en-US" sz="1600" dirty="0" smtClean="0">
                <a:solidFill>
                  <a:schemeClr val="bg1"/>
                </a:solidFill>
              </a:rPr>
              <a:t>Powell, spiny and slender amaranth.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02834" y="-52450"/>
            <a:ext cx="883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</a:t>
            </a:r>
            <a:r>
              <a:rPr lang="en-US" altLang="en-US" sz="3200" dirty="0" smtClean="0">
                <a:solidFill>
                  <a:srgbClr val="FFFF00"/>
                </a:solidFill>
              </a:rPr>
              <a:t>6 </a:t>
            </a:r>
            <a:r>
              <a:rPr lang="en-US" altLang="en-US" sz="3200" dirty="0">
                <a:solidFill>
                  <a:srgbClr val="FFFF00"/>
                </a:solidFill>
              </a:rPr>
              <a:t>Weeds in Pasture, Rangeland, other Hay 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(94 </a:t>
            </a:r>
            <a:r>
              <a:rPr lang="en-US" altLang="en-US" sz="2400" dirty="0">
                <a:solidFill>
                  <a:srgbClr val="FFFF00"/>
                </a:solidFill>
              </a:rPr>
              <a:t>survey respondents)</a:t>
            </a:r>
            <a:endParaRPr lang="en-US" altLang="en-US" sz="32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1430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386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386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8908797"/>
              </p:ext>
            </p:extLst>
          </p:nvPr>
        </p:nvGraphicFramePr>
        <p:xfrm>
          <a:off x="190500" y="2284220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(24)*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(23)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buttercup spp.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horsenettle (14)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dandelion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plantain spp.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2115977"/>
              </p:ext>
            </p:extLst>
          </p:nvPr>
        </p:nvGraphicFramePr>
        <p:xfrm>
          <a:off x="4762500" y="2268980"/>
          <a:ext cx="41529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 thistle (22)*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horsenettle (14)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musk thistle (12)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knapweed spp. (12)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Scotch thistle (9)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1575" y="4641275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</a:t>
            </a:r>
            <a:r>
              <a:rPr lang="en-US" b="1" dirty="0" smtClean="0">
                <a:solidFill>
                  <a:schemeClr val="bg1"/>
                </a:solidFill>
              </a:rPr>
              <a:t>for these areas.</a:t>
            </a:r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Bromus spp. included downy, smooth, and Japanese brome and cheat and rescuegrass.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buttercup spp. included tall, hairy, smallflower, and Mississippi buttercup.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knapweed spp. included diffuse and spotted knapweed, and yellow starthistle.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plantain spp. included broadleaf and buckhorn plantain.</a:t>
            </a: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4572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</a:t>
            </a:r>
            <a:r>
              <a:rPr lang="en-US" altLang="en-US" sz="3200" dirty="0" smtClean="0">
                <a:solidFill>
                  <a:srgbClr val="FFFF00"/>
                </a:solidFill>
              </a:rPr>
              <a:t>4 </a:t>
            </a:r>
            <a:r>
              <a:rPr lang="en-US" altLang="en-US" sz="3200" dirty="0">
                <a:solidFill>
                  <a:srgbClr val="FFFF00"/>
                </a:solidFill>
              </a:rPr>
              <a:t>Weeds in Rice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(6 </a:t>
            </a:r>
            <a:r>
              <a:rPr lang="en-US" altLang="en-US" sz="2400" dirty="0">
                <a:solidFill>
                  <a:srgbClr val="FFFF00"/>
                </a:solidFill>
              </a:rPr>
              <a:t>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1261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547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5475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2349891"/>
              </p:ext>
            </p:extLst>
          </p:nvPr>
        </p:nvGraphicFramePr>
        <p:xfrm>
          <a:off x="190500" y="240030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Cyperus spp. (5)*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Echinochloa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spp.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hemp sesbania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Tie among 3 species (2)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5683389"/>
              </p:ext>
            </p:extLst>
          </p:nvPr>
        </p:nvGraphicFramePr>
        <p:xfrm>
          <a:off x="4762500" y="238506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Cyperus spp. (5)*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Echinochloa spp. (5)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sprangletop spp.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rice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biotypes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114800"/>
            <a:ext cx="8458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Cyperus </a:t>
            </a:r>
            <a:r>
              <a:rPr lang="en-US" sz="1600" dirty="0">
                <a:solidFill>
                  <a:schemeClr val="bg1"/>
                </a:solidFill>
              </a:rPr>
              <a:t>spp. included rice </a:t>
            </a:r>
            <a:r>
              <a:rPr lang="en-US" sz="1600" dirty="0" smtClean="0">
                <a:solidFill>
                  <a:schemeClr val="bg1"/>
                </a:solidFill>
              </a:rPr>
              <a:t>flatsedge and yellow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Echinochloa spp. included barnyardgrass and coast cockspur.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sprangletop spp. included Amazon and bearded sprangletop.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7620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</a:t>
            </a:r>
            <a:r>
              <a:rPr lang="en-US" altLang="en-US" sz="3200" dirty="0" smtClean="0">
                <a:solidFill>
                  <a:srgbClr val="FFFF00"/>
                </a:solidFill>
              </a:rPr>
              <a:t>5 </a:t>
            </a:r>
            <a:r>
              <a:rPr lang="en-US" altLang="en-US" sz="3200" dirty="0">
                <a:solidFill>
                  <a:srgbClr val="FFFF00"/>
                </a:solidFill>
              </a:rPr>
              <a:t>Weeds in Sorghum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(25 </a:t>
            </a:r>
            <a:r>
              <a:rPr lang="en-US" altLang="en-US" sz="2400" dirty="0">
                <a:solidFill>
                  <a:srgbClr val="FFFF00"/>
                </a:solidFill>
              </a:rPr>
              <a:t>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1430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335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7923516"/>
              </p:ext>
            </p:extLst>
          </p:nvPr>
        </p:nvGraphicFramePr>
        <p:xfrm>
          <a:off x="269355" y="2384586"/>
          <a:ext cx="412573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80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(16)*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 spp.  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johnsongrass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crabgrass spp.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282220"/>
              </p:ext>
            </p:extLst>
          </p:nvPr>
        </p:nvGraphicFramePr>
        <p:xfrm>
          <a:off x="4686300" y="240030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(17)*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johnsongrass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Urochloa spp. 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spp.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crabgrass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4495800"/>
            <a:ext cx="8458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morningglory spp. included ivyleaf and pitted morningglory.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Urochloa spp. included broadleaf signalgrass, and Texas and browntop millet.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crabgrass </a:t>
            </a:r>
            <a:r>
              <a:rPr lang="en-US" sz="1600" dirty="0">
                <a:solidFill>
                  <a:schemeClr val="bg1"/>
                </a:solidFill>
              </a:rPr>
              <a:t>spp. included large </a:t>
            </a:r>
            <a:r>
              <a:rPr lang="en-US" sz="1600" dirty="0" smtClean="0">
                <a:solidFill>
                  <a:schemeClr val="bg1"/>
                </a:solidFill>
              </a:rPr>
              <a:t>and southern crabgrass.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-762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7620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Spring Cereal Grains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(30 </a:t>
            </a:r>
            <a:r>
              <a:rPr lang="en-US" altLang="en-US" sz="2400" dirty="0">
                <a:solidFill>
                  <a:srgbClr val="FFFF00"/>
                </a:solidFill>
              </a:rPr>
              <a:t>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1430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501775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501775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4465962"/>
              </p:ext>
            </p:extLst>
          </p:nvPr>
        </p:nvGraphicFramePr>
        <p:xfrm>
          <a:off x="190500" y="2547322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(15)*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spp.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oat (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mustard spp.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(Body)"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(Body)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buckwheat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71672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0226561"/>
              </p:ext>
            </p:extLst>
          </p:nvPr>
        </p:nvGraphicFramePr>
        <p:xfrm>
          <a:off x="4762500" y="2532082"/>
          <a:ext cx="41529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(14)*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T2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T2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oat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horseweed (6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Italian ryegrass (6)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34665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" y="4879042"/>
            <a:ext cx="8458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</a:t>
            </a:r>
            <a:r>
              <a:rPr lang="en-US" b="1" dirty="0" smtClean="0">
                <a:solidFill>
                  <a:schemeClr val="bg1"/>
                </a:solidFill>
              </a:rPr>
              <a:t>this crop.</a:t>
            </a: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 smtClean="0">
                <a:solidFill>
                  <a:schemeClr val="bg1"/>
                </a:solidFill>
              </a:rPr>
              <a:t>- foxtail spp. included green, yellow, and giant foxtail.</a:t>
            </a:r>
          </a:p>
          <a:p>
            <a:pPr marL="109538" indent="-109538" algn="l"/>
            <a:r>
              <a:rPr lang="en-US" sz="1600" dirty="0" smtClean="0">
                <a:solidFill>
                  <a:schemeClr val="bg1"/>
                </a:solidFill>
              </a:rPr>
              <a:t>- </a:t>
            </a:r>
            <a:r>
              <a:rPr lang="en-US" sz="1600" dirty="0">
                <a:solidFill>
                  <a:schemeClr val="bg1"/>
                </a:solidFill>
              </a:rPr>
              <a:t>mustard spp. included </a:t>
            </a:r>
            <a:r>
              <a:rPr lang="en-US" sz="1600" dirty="0" smtClean="0">
                <a:solidFill>
                  <a:schemeClr val="bg1"/>
                </a:solidFill>
              </a:rPr>
              <a:t>wild and tumble mustard and rapeseed </a:t>
            </a:r>
            <a:r>
              <a:rPr lang="en-US" sz="1600" dirty="0">
                <a:solidFill>
                  <a:schemeClr val="bg1"/>
                </a:solidFill>
              </a:rPr>
              <a:t>(volunteer canola</a:t>
            </a:r>
            <a:r>
              <a:rPr lang="en-US" sz="1600" dirty="0" smtClean="0">
                <a:solidFill>
                  <a:schemeClr val="bg1"/>
                </a:solidFill>
              </a:rPr>
              <a:t>). 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Turf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(39 </a:t>
            </a:r>
            <a:r>
              <a:rPr lang="en-US" altLang="en-US" sz="2400" dirty="0">
                <a:solidFill>
                  <a:srgbClr val="FFFF00"/>
                </a:solidFill>
              </a:rPr>
              <a:t>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13377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192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192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7062868"/>
              </p:ext>
            </p:extLst>
          </p:nvPr>
        </p:nvGraphicFramePr>
        <p:xfrm>
          <a:off x="190500" y="2264747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crabgrass spp.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(33)*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dandelion 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(21)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bluegrass spp. (16)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white clover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nutsedge spp.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3508092"/>
              </p:ext>
            </p:extLst>
          </p:nvPr>
        </p:nvGraphicFramePr>
        <p:xfrm>
          <a:off x="4762500" y="2249507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bluegrass spp.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(19)*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crabgrass spp.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Paspalum spp.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ground ivy 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419600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crabgrass spp. included large, smooth and southern crabgrass.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bluegrass spp. included annual and roughstalk bluegrass.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Paspalum </a:t>
            </a:r>
            <a:r>
              <a:rPr lang="en-US" sz="1600" dirty="0">
                <a:solidFill>
                  <a:schemeClr val="bg1"/>
                </a:solidFill>
              </a:rPr>
              <a:t>spp. </a:t>
            </a:r>
            <a:r>
              <a:rPr lang="en-US" sz="1600" dirty="0" smtClean="0">
                <a:solidFill>
                  <a:schemeClr val="bg1"/>
                </a:solidFill>
              </a:rPr>
              <a:t>included dallisgrass and thin paspalum.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13377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623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623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9999989"/>
              </p:ext>
            </p:extLst>
          </p:nvPr>
        </p:nvGraphicFramePr>
        <p:xfrm>
          <a:off x="190500" y="240792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Lamium 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spp. (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common</a:t>
                      </a:r>
                      <a:r>
                        <a:rPr lang="en-US" sz="2000" baseline="0" dirty="0" smtClean="0"/>
                        <a:t> chickweed (26)</a:t>
                      </a:r>
                      <a:endParaRPr lang="en-US" sz="2000" dirty="0"/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Bromus 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spp.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(24)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Italian ryegrass (23)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mustard spp. (23)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6473502"/>
              </p:ext>
            </p:extLst>
          </p:nvPr>
        </p:nvGraphicFramePr>
        <p:xfrm>
          <a:off x="4762500" y="2392680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Italian ryegrass (26)*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(25)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(22)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bluegrass spp. (20)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Lamium spp. (19)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Winter Cereal Grains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(52 </a:t>
            </a:r>
            <a:r>
              <a:rPr lang="en-US" altLang="en-US" sz="2400" dirty="0">
                <a:solidFill>
                  <a:srgbClr val="FFFF00"/>
                </a:solidFill>
              </a:rPr>
              <a:t>survey respondents)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419600"/>
            <a:ext cx="8458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Lamium spp. included henbit and purple deadnettle.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Bromus spp. included downy and Japanese brome, cheat, and rescuegrass.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bluegrass spp. included annual, roughstalk, and Kentucky bluegrass.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 mustard spp. included flixweed, shepherd’s-purse, field pennycress, wild radish, blue, wild and tumble mustard, and pinnate tansymustard.    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121920"/>
            <a:ext cx="883920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Common</a:t>
            </a:r>
            <a:r>
              <a:rPr lang="en-US" altLang="en-US" sz="3200" dirty="0">
                <a:solidFill>
                  <a:srgbClr val="FFFF00"/>
                </a:solidFill>
              </a:rPr>
              <a:t> Weeds among </a:t>
            </a:r>
            <a:r>
              <a:rPr lang="en-US" altLang="en-US" sz="3200" dirty="0">
                <a:solidFill>
                  <a:srgbClr val="FF6600"/>
                </a:solidFill>
              </a:rPr>
              <a:t>all</a:t>
            </a:r>
            <a:r>
              <a:rPr lang="en-US" alt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altLang="en-US" sz="3200" dirty="0">
                <a:solidFill>
                  <a:srgbClr val="FFFF00"/>
                </a:solidFill>
              </a:rPr>
              <a:t>Grass Crops, Pasture, &amp; Turf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(317 </a:t>
            </a:r>
            <a:r>
              <a:rPr lang="en-US" altLang="en-US" sz="2400" dirty="0">
                <a:solidFill>
                  <a:srgbClr val="FFFF00"/>
                </a:solidFill>
              </a:rPr>
              <a:t>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6976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1369731"/>
              </p:ext>
            </p:extLst>
          </p:nvPr>
        </p:nvGraphicFramePr>
        <p:xfrm>
          <a:off x="190500" y="2743200"/>
          <a:ext cx="43053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spp.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crabgrass spp. (66)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(63)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spp. 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(53)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Lamium spp. (46)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bluegrass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 (42)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Palmer amaranth (39)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Italian ryegrass (39)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dandelion (38)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chickweed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4400" y="2667000"/>
            <a:ext cx="426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foxtail </a:t>
            </a:r>
            <a:r>
              <a:rPr lang="en-US" sz="1600" dirty="0" smtClean="0">
                <a:solidFill>
                  <a:schemeClr val="bg1"/>
                </a:solidFill>
              </a:rPr>
              <a:t>spp. included green, </a:t>
            </a:r>
            <a:r>
              <a:rPr lang="en-US" sz="1600" dirty="0" smtClean="0">
                <a:solidFill>
                  <a:schemeClr val="bg1"/>
                </a:solidFill>
              </a:rPr>
              <a:t>giant and yellow </a:t>
            </a:r>
            <a:r>
              <a:rPr lang="en-US" sz="1600" dirty="0" smtClean="0">
                <a:solidFill>
                  <a:schemeClr val="bg1"/>
                </a:solidFill>
              </a:rPr>
              <a:t>foxtail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600" dirty="0" smtClean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crabgrass </a:t>
            </a:r>
            <a:r>
              <a:rPr lang="en-US" sz="1600" dirty="0">
                <a:solidFill>
                  <a:schemeClr val="bg1"/>
                </a:solidFill>
              </a:rPr>
              <a:t>spp. included large, smooth and southern crabgrass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600" dirty="0" smtClean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Bromus </a:t>
            </a:r>
            <a:r>
              <a:rPr lang="en-US" sz="1600" dirty="0">
                <a:solidFill>
                  <a:schemeClr val="bg1"/>
                </a:solidFill>
              </a:rPr>
              <a:t>spp. included downy, smooth, and Japanese brome, cheat, and rescuegrass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Lamium spp. included henbit and purple deadnettle. 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bluegrass spp. included annual, roughstalk, and Kentucky bluegrass</a:t>
            </a:r>
          </a:p>
        </p:txBody>
      </p:sp>
    </p:spTree>
    <p:extLst>
      <p:ext uri="{BB962C8B-B14F-4D97-AF65-F5344CB8AC3E}">
        <p14:creationId xmlns:p14="http://schemas.microsoft.com/office/powerpoint/2010/main" xmlns="" val="12046000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D619C967AEFC43814CDDD4779C88A9" ma:contentTypeVersion="13" ma:contentTypeDescription="Create a new document." ma:contentTypeScope="" ma:versionID="79ff6577e4212b3195549177f5def72e">
  <xsd:schema xmlns:xsd="http://www.w3.org/2001/XMLSchema" xmlns:xs="http://www.w3.org/2001/XMLSchema" xmlns:p="http://schemas.microsoft.com/office/2006/metadata/properties" xmlns:ns3="d0ade8d5-d1b5-42f7-a92a-6c5187e9489b" xmlns:ns4="42a5b1e9-e2fe-4298-9412-7f2c6a738433" targetNamespace="http://schemas.microsoft.com/office/2006/metadata/properties" ma:root="true" ma:fieldsID="2cbcaac198f43fffa7d571fc1e9ec6dd" ns3:_="" ns4:_="">
    <xsd:import namespace="d0ade8d5-d1b5-42f7-a92a-6c5187e9489b"/>
    <xsd:import namespace="42a5b1e9-e2fe-4298-9412-7f2c6a7384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ade8d5-d1b5-42f7-a92a-6c5187e948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5b1e9-e2fe-4298-9412-7f2c6a7384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D57697-4898-4DDD-A457-F0FD28FC5D84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d0ade8d5-d1b5-42f7-a92a-6c5187e9489b"/>
    <ds:schemaRef ds:uri="http://schemas.microsoft.com/office/2006/metadata/properties"/>
    <ds:schemaRef ds:uri="42a5b1e9-e2fe-4298-9412-7f2c6a73843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6AE82B-836E-45B7-AABE-7F1E7F3110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635682-ADD9-4562-9961-89F8ADFCE3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ade8d5-d1b5-42f7-a92a-6c5187e9489b"/>
    <ds:schemaRef ds:uri="42a5b1e9-e2fe-4298-9412-7f2c6a7384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38537</TotalTime>
  <Words>1330</Words>
  <Application>Microsoft Office PowerPoint</Application>
  <PresentationFormat>On-screen Show (4:3)</PresentationFormat>
  <Paragraphs>313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7_Default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National and Regional Weed Science Societies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 of Science Policy Update</dc:title>
  <dc:creator>Lee Van Wychen</dc:creator>
  <cp:lastModifiedBy>wildoats</cp:lastModifiedBy>
  <cp:revision>1303</cp:revision>
  <dcterms:created xsi:type="dcterms:W3CDTF">2006-02-24T14:55:09Z</dcterms:created>
  <dcterms:modified xsi:type="dcterms:W3CDTF">2021-02-03T18:06:46Z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0x010100A7D619C967AEFC43814CDDD4779C88A9</vt:lpwstr>
  </property>
</Properties>
</file>