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5"/>
  </p:notesMasterIdLst>
  <p:sldIdLst>
    <p:sldId id="477" r:id="rId2"/>
    <p:sldId id="481" r:id="rId3"/>
    <p:sldId id="496" r:id="rId4"/>
    <p:sldId id="497" r:id="rId5"/>
    <p:sldId id="498" r:id="rId6"/>
    <p:sldId id="499" r:id="rId7"/>
    <p:sldId id="490" r:id="rId8"/>
    <p:sldId id="500" r:id="rId9"/>
    <p:sldId id="501" r:id="rId10"/>
    <p:sldId id="487" r:id="rId11"/>
    <p:sldId id="488" r:id="rId12"/>
    <p:sldId id="468" r:id="rId13"/>
    <p:sldId id="486" r:id="rId1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FFFF"/>
    <a:srgbClr val="FFFF00"/>
    <a:srgbClr val="996633"/>
    <a:srgbClr val="009900"/>
    <a:srgbClr val="CC9900"/>
    <a:srgbClr val="FFCC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1" autoAdjust="0"/>
    <p:restoredTop sz="94780" autoAdjust="0"/>
  </p:normalViewPr>
  <p:slideViewPr>
    <p:cSldViewPr>
      <p:cViewPr varScale="1">
        <p:scale>
          <a:sx n="127" d="100"/>
          <a:sy n="127" d="100"/>
        </p:scale>
        <p:origin x="1140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A05E3F0-05B7-4FAF-85A9-BC969DC78A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88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2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2BE5B-6707-443E-AAD3-E5AA7F891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rgbClr val="0000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0537B58-DC84-4926-9856-CC4EC7A5A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ssa.net/wssa/weed/composite-list-of-weed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152400" y="0"/>
            <a:ext cx="8763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b="1" dirty="0">
                <a:solidFill>
                  <a:srgbClr val="FFFF00"/>
                </a:solidFill>
              </a:rPr>
              <a:t>2021 Results for the U.S. &amp; Canada</a:t>
            </a:r>
          </a:p>
          <a:p>
            <a:r>
              <a:rPr lang="en-US" altLang="en-US" sz="3200" b="1" dirty="0">
                <a:solidFill>
                  <a:srgbClr val="FFFF00"/>
                </a:solidFill>
              </a:rPr>
              <a:t>(289 survey responses)</a:t>
            </a:r>
          </a:p>
          <a:p>
            <a:endParaRPr lang="en-US" altLang="en-US" sz="2400" b="1" dirty="0">
              <a:solidFill>
                <a:srgbClr val="FFFF00"/>
              </a:solidFill>
            </a:endParaRPr>
          </a:p>
          <a:p>
            <a:r>
              <a:rPr lang="en-US" altLang="en-US" sz="4000" b="1" dirty="0">
                <a:solidFill>
                  <a:srgbClr val="FFFF00"/>
                </a:solidFill>
              </a:rPr>
              <a:t> </a:t>
            </a:r>
            <a:r>
              <a:rPr lang="en-US" altLang="en-US" sz="2400" b="1" dirty="0">
                <a:solidFill>
                  <a:srgbClr val="FF6600"/>
                </a:solidFill>
              </a:rPr>
              <a:t>Most Common and Troublesome Weeds in </a:t>
            </a:r>
          </a:p>
          <a:p>
            <a:r>
              <a:rPr lang="en-US" altLang="en-US" sz="2400" b="1" dirty="0">
                <a:solidFill>
                  <a:srgbClr val="FFFF00"/>
                </a:solidFill>
              </a:rPr>
              <a:t>Aquatic and Non-crop Areas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0560" y="2914471"/>
            <a:ext cx="7940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1) aquatic: irrigation &amp; flood control, 2) aquatic: lakes, reservoirs, rivers, 3) aquatic: ponds, 4) forestry, 5) natural areas: parks, wildlife refuges, 6) ornamentals: field nursery crops, outdoor containers, Christmas trees, and 7) right-of-ways: railways, roads, public utilities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5760" y="4419600"/>
            <a:ext cx="862584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u="sng" dirty="0">
                <a:solidFill>
                  <a:srgbClr val="FF6600"/>
                </a:solidFill>
              </a:rPr>
              <a:t>Common weeds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sz="1600" dirty="0">
                <a:solidFill>
                  <a:srgbClr val="FFFFFF"/>
                </a:solidFill>
              </a:rPr>
              <a:t>refer to those weeds you most frequently see.</a:t>
            </a:r>
          </a:p>
          <a:p>
            <a:pPr algn="l"/>
            <a:endParaRPr lang="en-US" sz="1600" dirty="0">
              <a:solidFill>
                <a:srgbClr val="FFFFFF"/>
              </a:solidFill>
            </a:endParaRPr>
          </a:p>
          <a:p>
            <a:pPr marL="341313" indent="-341313" algn="l"/>
            <a:r>
              <a:rPr lang="en-US" u="sng" dirty="0">
                <a:solidFill>
                  <a:srgbClr val="FF6600"/>
                </a:solidFill>
              </a:rPr>
              <a:t>Troublesome weeds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sz="1600" dirty="0">
                <a:solidFill>
                  <a:srgbClr val="FFFFFF"/>
                </a:solidFill>
              </a:rPr>
              <a:t>are those that are most difficult to control, but may not be widespread.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371600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5555397"/>
            <a:ext cx="8702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00"/>
                </a:solidFill>
              </a:rPr>
              <a:t>WSSA’s Composite List of Weeds is used for weed common and latin names</a:t>
            </a:r>
          </a:p>
          <a:p>
            <a:r>
              <a:rPr lang="en-US" sz="1600" b="1" dirty="0">
                <a:solidFill>
                  <a:srgbClr val="FFFF00"/>
                </a:solidFill>
                <a:hlinkClick r:id="rId3"/>
              </a:rPr>
              <a:t>http://wssa.net/wssa/weed/composite-list-of-weeds/</a:t>
            </a:r>
            <a:r>
              <a:rPr lang="en-US" sz="1600" b="1" dirty="0">
                <a:solidFill>
                  <a:srgbClr val="FFFF00"/>
                </a:solidFill>
              </a:rPr>
              <a:t>  </a:t>
            </a:r>
            <a:endParaRPr lang="en-US" sz="16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515709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76200" y="121920"/>
            <a:ext cx="8915400" cy="1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10 Most </a:t>
            </a:r>
            <a:r>
              <a:rPr lang="en-US" altLang="en-US" sz="3200" dirty="0">
                <a:solidFill>
                  <a:srgbClr val="FF6600"/>
                </a:solidFill>
              </a:rPr>
              <a:t>Common</a:t>
            </a:r>
            <a:r>
              <a:rPr lang="en-US" altLang="en-US" sz="3200" dirty="0">
                <a:solidFill>
                  <a:srgbClr val="FFFF00"/>
                </a:solidFill>
              </a:rPr>
              <a:t> Weeds among </a:t>
            </a:r>
          </a:p>
          <a:p>
            <a:r>
              <a:rPr lang="en-US" altLang="en-US" sz="3200" dirty="0">
                <a:solidFill>
                  <a:srgbClr val="FFFF00"/>
                </a:solidFill>
              </a:rPr>
              <a:t>all 3 Aquatic Area types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(135 total survey respondents)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545253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665470" y="1697653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061234"/>
              </p:ext>
            </p:extLst>
          </p:nvPr>
        </p:nvGraphicFramePr>
        <p:xfrm>
          <a:off x="609600" y="2727960"/>
          <a:ext cx="4305300" cy="37338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pondweed spp. (52)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watermilfoil spp. (50)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hydrilla (32)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waterhyacinth</a:t>
                      </a: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(29)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algae spp. (26)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cattail spp. (26)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coontail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(22)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waterlettuce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(21)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alligatorweed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(18)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common reed (18)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81600" y="2590800"/>
            <a:ext cx="3810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endParaRPr lang="en-US" sz="1000" b="1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pondweed spp. included curlyleaf, American, leafy, small, largeleaf, flatstem, </a:t>
            </a:r>
            <a:r>
              <a:rPr lang="en-US" sz="1600" dirty="0" err="1">
                <a:solidFill>
                  <a:schemeClr val="bg1"/>
                </a:solidFill>
              </a:rPr>
              <a:t>robbins</a:t>
            </a:r>
            <a:r>
              <a:rPr lang="en-US" sz="1600" dirty="0">
                <a:solidFill>
                  <a:schemeClr val="bg1"/>
                </a:solidFill>
              </a:rPr>
              <a:t>, and Illinois pondweed.</a:t>
            </a:r>
            <a:br>
              <a:rPr lang="en-US" sz="1600" dirty="0">
                <a:solidFill>
                  <a:schemeClr val="bg1"/>
                </a:solidFill>
              </a:rPr>
            </a:br>
            <a:endParaRPr lang="en-US" sz="1600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watermilfoil spp. included Eurasian, variable, and hybrid watermilfoil and parrotfeather.</a:t>
            </a:r>
            <a:br>
              <a:rPr lang="en-US" sz="1600" dirty="0">
                <a:solidFill>
                  <a:schemeClr val="bg1"/>
                </a:solidFill>
              </a:rPr>
            </a:br>
            <a:endParaRPr lang="en-US" sz="1600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cattail spp. included narrowleaf and southern cattail</a:t>
            </a:r>
          </a:p>
        </p:txBody>
      </p:sp>
    </p:spTree>
    <p:extLst>
      <p:ext uri="{BB962C8B-B14F-4D97-AF65-F5344CB8AC3E}">
        <p14:creationId xmlns:p14="http://schemas.microsoft.com/office/powerpoint/2010/main" val="3814529626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>
              <a:solidFill>
                <a:srgbClr val="FFFF00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516380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1140878" y="1685534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780730"/>
              </p:ext>
            </p:extLst>
          </p:nvPr>
        </p:nvGraphicFramePr>
        <p:xfrm>
          <a:off x="533400" y="2755226"/>
          <a:ext cx="4305300" cy="37338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watermilfoil spp. (51)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hydrilla (33)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pondweed spp. (32)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waterhyacinth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(25)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algae spp. (25)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common reed (21)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crested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floatingheart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(19)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waterprimrose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spp. (17)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waterlettuce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(15)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alligatorweed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(15)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105400" y="2667000"/>
            <a:ext cx="39624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endParaRPr lang="en-US" sz="1000" b="1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watermilfoil spp. included Eurasian, variable and hybrid watermilfoil and parrotfeather.</a:t>
            </a:r>
            <a:br>
              <a:rPr lang="en-US" sz="1600" dirty="0">
                <a:solidFill>
                  <a:schemeClr val="bg1"/>
                </a:solidFill>
              </a:rPr>
            </a:br>
            <a:endParaRPr lang="en-US" sz="1600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pondweed spp. included curlyleaf, leafy,  American and largeleaf pondweed.</a:t>
            </a:r>
          </a:p>
          <a:p>
            <a:pPr marL="109538" indent="-109538" algn="l">
              <a:buFontTx/>
              <a:buChar char="-"/>
            </a:pPr>
            <a:endParaRPr lang="en-US" sz="1600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 err="1">
                <a:solidFill>
                  <a:schemeClr val="bg1"/>
                </a:solidFill>
              </a:rPr>
              <a:t>waterprimrose</a:t>
            </a:r>
            <a:r>
              <a:rPr lang="en-US" sz="1600" dirty="0">
                <a:solidFill>
                  <a:schemeClr val="bg1"/>
                </a:solidFill>
              </a:rPr>
              <a:t> spp. included creeping water primrose. 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6200" y="121920"/>
            <a:ext cx="8915400" cy="1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10 Most </a:t>
            </a:r>
            <a:r>
              <a:rPr lang="en-US" altLang="en-US" sz="3200" dirty="0">
                <a:solidFill>
                  <a:srgbClr val="FF6600"/>
                </a:solidFill>
              </a:rPr>
              <a:t>Troublesome</a:t>
            </a:r>
            <a:r>
              <a:rPr lang="en-US" altLang="en-US" sz="3200" dirty="0">
                <a:solidFill>
                  <a:srgbClr val="FFFF00"/>
                </a:solidFill>
              </a:rPr>
              <a:t> Weeds among </a:t>
            </a:r>
          </a:p>
          <a:p>
            <a:r>
              <a:rPr lang="en-US" altLang="en-US" sz="3200" dirty="0">
                <a:solidFill>
                  <a:srgbClr val="FFFF00"/>
                </a:solidFill>
              </a:rPr>
              <a:t>All 3 Aquatic Area types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(135 total survey respondents)</a:t>
            </a:r>
          </a:p>
        </p:txBody>
      </p:sp>
    </p:spTree>
    <p:extLst>
      <p:ext uri="{BB962C8B-B14F-4D97-AF65-F5344CB8AC3E}">
        <p14:creationId xmlns:p14="http://schemas.microsoft.com/office/powerpoint/2010/main" val="620548313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76200" y="121920"/>
            <a:ext cx="8915400" cy="1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10 Most </a:t>
            </a:r>
            <a:r>
              <a:rPr lang="en-US" altLang="en-US" sz="3200" dirty="0">
                <a:solidFill>
                  <a:srgbClr val="FF6600"/>
                </a:solidFill>
              </a:rPr>
              <a:t>Common</a:t>
            </a:r>
            <a:r>
              <a:rPr lang="en-US" altLang="en-US" sz="3200" dirty="0">
                <a:solidFill>
                  <a:srgbClr val="FFFF00"/>
                </a:solidFill>
              </a:rPr>
              <a:t> Weeds among</a:t>
            </a:r>
          </a:p>
          <a:p>
            <a:r>
              <a:rPr lang="en-US" altLang="en-US" sz="3200" dirty="0">
                <a:solidFill>
                  <a:srgbClr val="FFFF00"/>
                </a:solidFill>
              </a:rPr>
              <a:t>all 4 Non-crop Area types 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(154 total survey respondents)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545253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589270" y="1713538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592239"/>
              </p:ext>
            </p:extLst>
          </p:nvPr>
        </p:nvGraphicFramePr>
        <p:xfrm>
          <a:off x="533400" y="2723679"/>
          <a:ext cx="4305300" cy="37338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Canada thistle (31)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garlic mustard (22)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honeysuckle spp. (22)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musk thistle (20)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Bromus spp. (20)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knapweed spp. (19)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Euphorbia spp. (17)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Japanese </a:t>
                      </a:r>
                      <a:r>
                        <a:rPr lang="en-US" sz="20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stiltgrass</a:t>
                      </a: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(16)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tree-of-heaven (14)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multiflora rose (14)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29200" y="2723679"/>
            <a:ext cx="3733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honeysuckle spp. included Japanese, Amur, and Tatarian honeysuckle</a:t>
            </a:r>
          </a:p>
          <a:p>
            <a:pPr marL="109538" indent="-109538" algn="l">
              <a:buFontTx/>
              <a:buChar char="-"/>
            </a:pPr>
            <a:endParaRPr lang="en-US" sz="1600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Bromus spp. included downy brome (cheatgrass), smooth and Japanese brome</a:t>
            </a:r>
          </a:p>
          <a:p>
            <a:pPr marL="109538" indent="-109538" algn="l">
              <a:buFontTx/>
              <a:buChar char="-"/>
            </a:pPr>
            <a:endParaRPr lang="en-US" sz="1600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knapweed spp. included spotted and diffuse knapweed</a:t>
            </a:r>
          </a:p>
          <a:p>
            <a:pPr marL="109538" indent="-109538" algn="l">
              <a:buFontTx/>
              <a:buChar char="-"/>
            </a:pPr>
            <a:endParaRPr lang="en-US" sz="1600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Euphorbia spp. included leafy, spotted and prostrate spurge</a:t>
            </a:r>
          </a:p>
          <a:p>
            <a:pPr marL="109538" indent="-109538" algn="l">
              <a:buFontTx/>
              <a:buChar char="-"/>
            </a:pPr>
            <a:endParaRPr lang="en-US" sz="1600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600085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>
              <a:solidFill>
                <a:srgbClr val="FFFF00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705273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9" name="TextBox 8"/>
          <p:cNvSpPr txBox="1"/>
          <p:nvPr/>
        </p:nvSpPr>
        <p:spPr>
          <a:xfrm>
            <a:off x="5181600" y="3031331"/>
            <a:ext cx="3810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endParaRPr lang="en-US" sz="1000" b="1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Bromus spp. included downy  (cheatgrass), smooth and Japanese brome and cheat</a:t>
            </a:r>
          </a:p>
          <a:p>
            <a:pPr algn="l"/>
            <a:endParaRPr lang="en-US" sz="1600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knapweed spp. included spotted and diffuse knapweed and yellow </a:t>
            </a:r>
            <a:r>
              <a:rPr lang="en-US" sz="1600" dirty="0" err="1">
                <a:solidFill>
                  <a:schemeClr val="bg1"/>
                </a:solidFill>
              </a:rPr>
              <a:t>starthistle</a:t>
            </a:r>
            <a:endParaRPr lang="en-US" sz="1600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1273701" y="1856066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182421"/>
              </p:ext>
            </p:extLst>
          </p:nvPr>
        </p:nvGraphicFramePr>
        <p:xfrm>
          <a:off x="685800" y="2887980"/>
          <a:ext cx="4152900" cy="37338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Canada thistle (24)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Japanese </a:t>
                      </a:r>
                      <a:r>
                        <a:rPr lang="en-US" sz="2000" b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stiltgrass</a:t>
                      </a:r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(19)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common reed (17)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tree-of-heaven (16)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T4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Bromus spp. (16)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cogongrass</a:t>
                      </a:r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(15)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Japanese knotweed (15)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knapweed spp. (15)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T9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oriental bittersweet (14)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multiflora rose (14)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52797810"/>
                  </a:ext>
                </a:extLst>
              </a:tr>
            </a:tbl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6200" y="228600"/>
            <a:ext cx="8915400" cy="1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10 Most </a:t>
            </a:r>
            <a:r>
              <a:rPr lang="en-US" altLang="en-US" sz="3200" dirty="0">
                <a:solidFill>
                  <a:srgbClr val="FF6600"/>
                </a:solidFill>
              </a:rPr>
              <a:t>Troublesome</a:t>
            </a:r>
            <a:r>
              <a:rPr lang="en-US" altLang="en-US" sz="3200" dirty="0">
                <a:solidFill>
                  <a:srgbClr val="FFFF00"/>
                </a:solidFill>
              </a:rPr>
              <a:t> Weeds </a:t>
            </a:r>
          </a:p>
          <a:p>
            <a:r>
              <a:rPr lang="en-US" altLang="en-US" sz="3200" dirty="0">
                <a:solidFill>
                  <a:srgbClr val="FFFF00"/>
                </a:solidFill>
              </a:rPr>
              <a:t>Among all 4 Non-crop Area types 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(154 total survey respondents)</a:t>
            </a:r>
          </a:p>
        </p:txBody>
      </p:sp>
    </p:spTree>
    <p:extLst>
      <p:ext uri="{BB962C8B-B14F-4D97-AF65-F5344CB8AC3E}">
        <p14:creationId xmlns:p14="http://schemas.microsoft.com/office/powerpoint/2010/main" val="192273806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152400" y="152400"/>
            <a:ext cx="8763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b="1" dirty="0">
                <a:solidFill>
                  <a:srgbClr val="FFFF00"/>
                </a:solidFill>
              </a:rPr>
              <a:t>Data provided by</a:t>
            </a:r>
          </a:p>
          <a:p>
            <a:r>
              <a:rPr lang="en-US" altLang="en-US" sz="3200" b="1" dirty="0">
                <a:solidFill>
                  <a:srgbClr val="FFFF00"/>
                </a:solidFill>
              </a:rPr>
              <a:t>39 States and 4 Provinces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447800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8640" y="1934446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rgbClr val="FF6600"/>
                </a:solidFill>
              </a:rPr>
              <a:t>NO SURVEY DATA: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2667000"/>
            <a:ext cx="6583680" cy="230832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514350" indent="-514350" algn="l">
              <a:buFont typeface="+mj-lt"/>
              <a:buAutoNum type="arabicParenR"/>
            </a:pPr>
            <a:r>
              <a:rPr lang="en-US" sz="2400" dirty="0">
                <a:solidFill>
                  <a:srgbClr val="FFFFFF"/>
                </a:solidFill>
              </a:rPr>
              <a:t>Alaska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2400" dirty="0">
                <a:solidFill>
                  <a:srgbClr val="FFFFFF"/>
                </a:solidFill>
              </a:rPr>
              <a:t>Georgia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2400" dirty="0">
                <a:solidFill>
                  <a:srgbClr val="FFFFFF"/>
                </a:solidFill>
              </a:rPr>
              <a:t>Hawaii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2400" dirty="0">
                <a:solidFill>
                  <a:srgbClr val="FFFFFF"/>
                </a:solidFill>
              </a:rPr>
              <a:t>Illinois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2400" dirty="0">
                <a:solidFill>
                  <a:srgbClr val="FFFFFF"/>
                </a:solidFill>
              </a:rPr>
              <a:t>Louisiana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2400" dirty="0">
                <a:solidFill>
                  <a:srgbClr val="FFFFFF"/>
                </a:solidFill>
              </a:rPr>
              <a:t>Maine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2400" dirty="0">
                <a:solidFill>
                  <a:srgbClr val="FFFFFF"/>
                </a:solidFill>
              </a:rPr>
              <a:t>New Jersey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2400" dirty="0">
                <a:solidFill>
                  <a:srgbClr val="FFFFFF"/>
                </a:solidFill>
              </a:rPr>
              <a:t>New Mexico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2400" dirty="0">
                <a:solidFill>
                  <a:srgbClr val="FFFFFF"/>
                </a:solidFill>
              </a:rPr>
              <a:t>North Dakota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2400" dirty="0">
                <a:solidFill>
                  <a:srgbClr val="FFFFFF"/>
                </a:solidFill>
              </a:rPr>
              <a:t>South Dakota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2400" dirty="0">
                <a:solidFill>
                  <a:srgbClr val="FFFFFF"/>
                </a:solidFill>
              </a:rPr>
              <a:t>West Virginia</a:t>
            </a:r>
          </a:p>
        </p:txBody>
      </p:sp>
    </p:spTree>
    <p:extLst>
      <p:ext uri="{BB962C8B-B14F-4D97-AF65-F5344CB8AC3E}">
        <p14:creationId xmlns:p14="http://schemas.microsoft.com/office/powerpoint/2010/main" val="407567432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-34290" y="0"/>
            <a:ext cx="9235440" cy="1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5 Weeds in Aquatic: Irrigation, Flood Control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(40 survey respondents)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219200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464677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464677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254346"/>
              </p:ext>
            </p:extLst>
          </p:nvPr>
        </p:nvGraphicFramePr>
        <p:xfrm>
          <a:off x="190500" y="2529840"/>
          <a:ext cx="4305300" cy="18669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baseline="0" dirty="0" err="1">
                          <a:solidFill>
                            <a:schemeClr val="tx1"/>
                          </a:solidFill>
                          <a:effectLst/>
                        </a:rPr>
                        <a:t>waterhyacinth</a:t>
                      </a:r>
                      <a:r>
                        <a:rPr lang="en-US" sz="2000" b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(12)*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waterlettuce</a:t>
                      </a:r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(9)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T3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sago pondweed (8)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T3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rotalla</a:t>
                      </a:r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(8)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hygrophila</a:t>
                      </a:r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(7)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310162"/>
              </p:ext>
            </p:extLst>
          </p:nvPr>
        </p:nvGraphicFramePr>
        <p:xfrm>
          <a:off x="4762500" y="2514600"/>
          <a:ext cx="4152900" cy="224028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57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crested </a:t>
                      </a:r>
                      <a:r>
                        <a:rPr lang="en-US" sz="2000" b="0" u="none" strike="noStrike" baseline="0" dirty="0" err="1">
                          <a:solidFill>
                            <a:schemeClr val="tx1"/>
                          </a:solidFill>
                          <a:effectLst/>
                        </a:rPr>
                        <a:t>floatingheart</a:t>
                      </a:r>
                      <a:r>
                        <a:rPr lang="en-US" sz="2000" b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(10)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waterhyacinth</a:t>
                      </a:r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(9)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American eelgrass (8)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T4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rotalla</a:t>
                      </a:r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(7)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T4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common reed (7)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T4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baseline="0" dirty="0" err="1">
                          <a:solidFill>
                            <a:schemeClr val="tx1"/>
                          </a:solidFill>
                          <a:effectLst/>
                        </a:rPr>
                        <a:t>hygrophila</a:t>
                      </a:r>
                      <a:r>
                        <a:rPr lang="en-US" sz="2000" b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(7)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8600" y="5007114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sz="2000" b="1" dirty="0">
                <a:solidFill>
                  <a:srgbClr val="FF6600"/>
                </a:solidFill>
              </a:rPr>
              <a:t>( )* </a:t>
            </a:r>
            <a:r>
              <a:rPr lang="en-US" sz="2000" dirty="0">
                <a:solidFill>
                  <a:schemeClr val="bg1"/>
                </a:solidFill>
              </a:rPr>
              <a:t>indicates number of survey respondents who listed the weed species as one of their top 5 weeds in this area.</a:t>
            </a:r>
          </a:p>
        </p:txBody>
      </p:sp>
    </p:spTree>
    <p:extLst>
      <p:ext uri="{BB962C8B-B14F-4D97-AF65-F5344CB8AC3E}">
        <p14:creationId xmlns:p14="http://schemas.microsoft.com/office/powerpoint/2010/main" val="3288676820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-209550" y="-152400"/>
            <a:ext cx="9582150" cy="1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000" dirty="0">
                <a:solidFill>
                  <a:srgbClr val="FFFF00"/>
                </a:solidFill>
              </a:rPr>
              <a:t>Top 5 Weeds in Aquatic: Lakes, Reservoirs, Rivers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(57 survey respondents)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03825"/>
            <a:ext cx="8235950" cy="629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066800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066800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75958"/>
              </p:ext>
            </p:extLst>
          </p:nvPr>
        </p:nvGraphicFramePr>
        <p:xfrm>
          <a:off x="190500" y="2103121"/>
          <a:ext cx="4305300" cy="224028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watermilfoil spp. (34)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pondweed spp. (27)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hydrilla (18)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waterhyacinth</a:t>
                      </a:r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(16)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waterlettuce</a:t>
                      </a:r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(11)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coontail</a:t>
                      </a:r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(11)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011295"/>
              </p:ext>
            </p:extLst>
          </p:nvPr>
        </p:nvGraphicFramePr>
        <p:xfrm>
          <a:off x="4762500" y="2097107"/>
          <a:ext cx="4152900" cy="18669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57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watermilfoil spp. (35)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hydrilla (23)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pondweed spp. (19)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waterhyacinth</a:t>
                      </a:r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(15)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baseline="0" dirty="0" err="1">
                          <a:solidFill>
                            <a:schemeClr val="tx1"/>
                          </a:solidFill>
                          <a:effectLst/>
                        </a:rPr>
                        <a:t>waterlettuce</a:t>
                      </a:r>
                      <a:r>
                        <a:rPr lang="en-US" sz="2000" b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(11)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F7A3385-9EE0-4FBB-953B-431F5C032260}"/>
              </a:ext>
            </a:extLst>
          </p:cNvPr>
          <p:cNvSpPr txBox="1"/>
          <p:nvPr/>
        </p:nvSpPr>
        <p:spPr>
          <a:xfrm>
            <a:off x="133350" y="4718685"/>
            <a:ext cx="8877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watermilfoil spp. included Eurasian, variable, &amp; hybrid watermilfoil and parrotfeather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pondweed spp. included curlyleaf, leafy, American, largeleaf, &amp; flatstem</a:t>
            </a:r>
          </a:p>
          <a:p>
            <a:pPr marL="109538" indent="-109538" algn="l">
              <a:buFontTx/>
              <a:buChar char="-"/>
            </a:pP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78174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-34290" y="28575"/>
            <a:ext cx="923544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5 Weeds in Aquatic: Ponds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(38 survey respondents)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85850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215985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215985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590749"/>
              </p:ext>
            </p:extLst>
          </p:nvPr>
        </p:nvGraphicFramePr>
        <p:xfrm>
          <a:off x="190500" y="2261532"/>
          <a:ext cx="4305300" cy="18669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pondweed spp. (21)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Algae spp. (15)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cattail (10)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hydrilla (10)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Lemna</a:t>
                      </a:r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spp. (10)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578416"/>
              </p:ext>
            </p:extLst>
          </p:nvPr>
        </p:nvGraphicFramePr>
        <p:xfrm>
          <a:off x="4762500" y="2246292"/>
          <a:ext cx="4152900" cy="224028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57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Algae spp. (14)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pondweed spp. (10)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T2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watermilfoil spp. (10)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1640842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watermeal spp. (9)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0747672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slender </a:t>
                      </a:r>
                      <a:r>
                        <a:rPr lang="en-US" sz="2000" b="0" u="none" strike="noStrike" baseline="0" dirty="0" err="1">
                          <a:solidFill>
                            <a:schemeClr val="tx1"/>
                          </a:solidFill>
                          <a:effectLst/>
                        </a:rPr>
                        <a:t>spikerush</a:t>
                      </a:r>
                      <a:r>
                        <a:rPr lang="en-US" sz="2000" b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(8)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Lemna</a:t>
                      </a:r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spp. </a:t>
                      </a:r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(8)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3350" y="4718685"/>
            <a:ext cx="88773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pondweed spp. included curlyleaf, leafy, American, small, largeleaf, Illinois, &amp; flatstem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Algae spp. included filamentous &amp; planktonic algae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watermilfoil spp. included Eurasian &amp; variable watermilfoil and parrotfeather</a:t>
            </a:r>
          </a:p>
          <a:p>
            <a:pPr marL="109538" indent="-109538" algn="l">
              <a:buFontTx/>
              <a:buChar char="-"/>
            </a:pPr>
            <a:r>
              <a:rPr lang="en-US" sz="1600" dirty="0" err="1">
                <a:solidFill>
                  <a:schemeClr val="bg1"/>
                </a:solidFill>
              </a:rPr>
              <a:t>Lemna</a:t>
            </a:r>
            <a:r>
              <a:rPr lang="en-US" sz="1600" dirty="0">
                <a:solidFill>
                  <a:schemeClr val="bg1"/>
                </a:solidFill>
              </a:rPr>
              <a:t> spp. included common duckweed </a:t>
            </a:r>
          </a:p>
          <a:p>
            <a:pPr marL="109538" indent="-109538" algn="l">
              <a:buFontTx/>
              <a:buChar char="-"/>
            </a:pP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81359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5 Weeds in Forestry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(44 survey respondents)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66800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257300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257300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773395"/>
              </p:ext>
            </p:extLst>
          </p:nvPr>
        </p:nvGraphicFramePr>
        <p:xfrm>
          <a:off x="4644347" y="2320333"/>
          <a:ext cx="4305300" cy="18669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947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7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Japanese </a:t>
                      </a:r>
                      <a:r>
                        <a:rPr lang="en-US" sz="2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stiltgrass</a:t>
                      </a:r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(11)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Canada thistle (9)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houndstongue (8)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oriental bittersweet (8)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European buckthorn (7)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405394"/>
              </p:ext>
            </p:extLst>
          </p:nvPr>
        </p:nvGraphicFramePr>
        <p:xfrm>
          <a:off x="228600" y="2324100"/>
          <a:ext cx="4152900" cy="18669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Canada thistle (14)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garlic mustard (10)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T3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honeysuckle spp. (9)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52937167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musk thistle (9)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T3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knapweed spp. (9)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9">
            <a:extLst>
              <a:ext uri="{FF2B5EF4-FFF2-40B4-BE49-F238E27FC236}">
                <a16:creationId xmlns:a16="http://schemas.microsoft.com/office/drawing/2014/main" id="{D8778D9A-9718-4426-8B33-FDD61241A859}"/>
              </a:ext>
            </a:extLst>
          </p:cNvPr>
          <p:cNvSpPr txBox="1"/>
          <p:nvPr/>
        </p:nvSpPr>
        <p:spPr>
          <a:xfrm>
            <a:off x="342900" y="4756428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honeysuckle spp. included Japanese and Amur honeysuckle.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knapweed spp. included spotted and diffuse knapweed and yellow </a:t>
            </a:r>
            <a:r>
              <a:rPr lang="en-US" sz="1600" dirty="0" err="1">
                <a:solidFill>
                  <a:schemeClr val="bg1"/>
                </a:solidFill>
              </a:rPr>
              <a:t>starthistle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4224849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152400" y="0"/>
            <a:ext cx="876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5 Weeds in Natural Areas: Parks, Refuges 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(47 survey respondents)</a:t>
            </a:r>
            <a:endParaRPr lang="en-US" altLang="en-US" sz="3200" dirty="0">
              <a:solidFill>
                <a:srgbClr val="FFFF00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66800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143000"/>
            <a:ext cx="2193560" cy="867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143000"/>
            <a:ext cx="2977097" cy="867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555058"/>
              </p:ext>
            </p:extLst>
          </p:nvPr>
        </p:nvGraphicFramePr>
        <p:xfrm>
          <a:off x="190500" y="2148840"/>
          <a:ext cx="4305300" cy="224028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95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cogongrass</a:t>
                      </a:r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(9)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89576836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Brazilian peppertree (9) 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garlic mustard (9)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honeysuckle spp. (9)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Japanese </a:t>
                      </a:r>
                      <a:r>
                        <a:rPr lang="en-US" sz="2000" b="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stiltgrass</a:t>
                      </a:r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(8)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Canada thistle (8)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638716"/>
              </p:ext>
            </p:extLst>
          </p:nvPr>
        </p:nvGraphicFramePr>
        <p:xfrm>
          <a:off x="4742808" y="2135484"/>
          <a:ext cx="4152900" cy="2253636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6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baseline="0" dirty="0" err="1">
                          <a:solidFill>
                            <a:schemeClr val="tx1"/>
                          </a:solidFill>
                          <a:effectLst/>
                        </a:rPr>
                        <a:t>cogongrass</a:t>
                      </a:r>
                      <a:r>
                        <a:rPr lang="en-US" sz="2000" b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(11)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6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climbing fern spp. (11)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29167751"/>
                  </a:ext>
                </a:extLst>
              </a:tr>
              <a:tr h="3756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Japanese </a:t>
                      </a:r>
                      <a:r>
                        <a:rPr lang="en-US" sz="2000" b="0" u="none" strike="noStrike" baseline="0" dirty="0" err="1">
                          <a:solidFill>
                            <a:schemeClr val="tx1"/>
                          </a:solidFill>
                          <a:effectLst/>
                        </a:rPr>
                        <a:t>stiltgrass</a:t>
                      </a:r>
                      <a:r>
                        <a:rPr lang="en-US" sz="2000" b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(8)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6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tree-of-heaven (8)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6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Brazilian peppertree (7)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6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Canada thistle (7)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42900" y="48006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honeysuckle spp. included Japanese and Amur honeysuckle.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climbing fern spp. included old world and Japanese climbing fern</a:t>
            </a:r>
          </a:p>
        </p:txBody>
      </p:sp>
    </p:spTree>
    <p:extLst>
      <p:ext uri="{BB962C8B-B14F-4D97-AF65-F5344CB8AC3E}">
        <p14:creationId xmlns:p14="http://schemas.microsoft.com/office/powerpoint/2010/main" val="1204600085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304800" y="3048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4 Weeds in Ornamentals: Field Nursery Crops, Outdoor Containers, Christmas Trees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(23 survey respondents)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608715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735753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735753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529687"/>
              </p:ext>
            </p:extLst>
          </p:nvPr>
        </p:nvGraphicFramePr>
        <p:xfrm>
          <a:off x="190500" y="2857500"/>
          <a:ext cx="4305300" cy="18669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947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7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T1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woodsorrel</a:t>
                      </a:r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spp. (8)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crabgrass spp. (8)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spurge spp. (8)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bittercress spp. (5)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horseweed/</a:t>
                      </a:r>
                      <a:r>
                        <a:rPr lang="en-US" sz="2000" b="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marestail</a:t>
                      </a:r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(5)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04204"/>
              </p:ext>
            </p:extLst>
          </p:nvPr>
        </p:nvGraphicFramePr>
        <p:xfrm>
          <a:off x="4762500" y="2842260"/>
          <a:ext cx="4152900" cy="149352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nutsedge spp. (7)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5469556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crabgrass spp. (6)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woodsorrel</a:t>
                      </a: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spp. (5)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six-way tie (3)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00050" y="4904363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 algn="l"/>
            <a:r>
              <a:rPr lang="en-US" sz="1600" dirty="0">
                <a:solidFill>
                  <a:schemeClr val="bg1"/>
                </a:solidFill>
              </a:rPr>
              <a:t>-  </a:t>
            </a:r>
            <a:r>
              <a:rPr lang="en-US" sz="1600" dirty="0" err="1">
                <a:solidFill>
                  <a:schemeClr val="bg1"/>
                </a:solidFill>
              </a:rPr>
              <a:t>woodsorrel</a:t>
            </a:r>
            <a:r>
              <a:rPr lang="en-US" sz="1600" dirty="0">
                <a:solidFill>
                  <a:schemeClr val="bg1"/>
                </a:solidFill>
              </a:rPr>
              <a:t> spp. included creeping and yellow </a:t>
            </a:r>
            <a:r>
              <a:rPr lang="en-US" sz="1600" dirty="0" err="1">
                <a:solidFill>
                  <a:schemeClr val="bg1"/>
                </a:solidFill>
              </a:rPr>
              <a:t>woodsorrel</a:t>
            </a:r>
            <a:endParaRPr lang="en-US" sz="1600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 crabgrass spp. included large, smooth, &amp; southern crabgrass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 spurge spp. included spotted and prostrate spurge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 bittercress spp. included hairy and flexuous bittercress</a:t>
            </a:r>
          </a:p>
          <a:p>
            <a:pPr marL="109538" indent="-109538" algn="l">
              <a:buFontTx/>
              <a:buChar char="-"/>
            </a:pP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15708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152400" y="152400"/>
            <a:ext cx="876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5 Weeds in Right-Of-Ways: </a:t>
            </a:r>
          </a:p>
          <a:p>
            <a:r>
              <a:rPr lang="en-US" altLang="en-US" sz="3200" dirty="0">
                <a:solidFill>
                  <a:srgbClr val="FFFF00"/>
                </a:solidFill>
              </a:rPr>
              <a:t>Railways, Roads, Public Utilities 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(40 survey respondents)</a:t>
            </a:r>
            <a:endParaRPr lang="en-US" altLang="en-US" sz="3200" dirty="0">
              <a:solidFill>
                <a:srgbClr val="FFFF00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549482"/>
            <a:ext cx="823595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625682"/>
            <a:ext cx="2193560" cy="867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625682"/>
            <a:ext cx="2977097" cy="867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353427"/>
              </p:ext>
            </p:extLst>
          </p:nvPr>
        </p:nvGraphicFramePr>
        <p:xfrm>
          <a:off x="266700" y="2697480"/>
          <a:ext cx="4305300" cy="18669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947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7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brome spp. (9)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Canada thistle (8)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kochia (8)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common reed (8)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93261767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wild parsnip (7)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590871"/>
              </p:ext>
            </p:extLst>
          </p:nvPr>
        </p:nvGraphicFramePr>
        <p:xfrm>
          <a:off x="4762500" y="2694858"/>
          <a:ext cx="4152900" cy="18669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kochia (9)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common reed (9)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4322675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brome spp. (7)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7839722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Japanese knotweed (7)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4707689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Russian thistle (7)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9">
            <a:extLst>
              <a:ext uri="{FF2B5EF4-FFF2-40B4-BE49-F238E27FC236}">
                <a16:creationId xmlns:a16="http://schemas.microsoft.com/office/drawing/2014/main" id="{5969FCDF-BB33-493C-AF44-46280E695787}"/>
              </a:ext>
            </a:extLst>
          </p:cNvPr>
          <p:cNvSpPr txBox="1"/>
          <p:nvPr/>
        </p:nvSpPr>
        <p:spPr>
          <a:xfrm>
            <a:off x="342900" y="4648200"/>
            <a:ext cx="8458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109538" indent="-109538" algn="l"/>
            <a:r>
              <a:rPr lang="en-US" sz="1600" dirty="0">
                <a:solidFill>
                  <a:schemeClr val="bg1"/>
                </a:solidFill>
              </a:rPr>
              <a:t>- brome spp. included downy brome (cheatgrass) and cheat.</a:t>
            </a:r>
          </a:p>
        </p:txBody>
      </p:sp>
    </p:spTree>
    <p:extLst>
      <p:ext uri="{BB962C8B-B14F-4D97-AF65-F5344CB8AC3E}">
        <p14:creationId xmlns:p14="http://schemas.microsoft.com/office/powerpoint/2010/main" val="2057928626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40559</TotalTime>
  <Words>1418</Words>
  <Application>Microsoft Office PowerPoint</Application>
  <PresentationFormat>On-screen Show (4:3)</PresentationFormat>
  <Paragraphs>367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7_Default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National and Regional Weed Science Societies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Director of Science Policy Update</dc:title>
  <dc:creator>Lee Van Wychen</dc:creator>
  <cp:lastModifiedBy>Annie Stechert</cp:lastModifiedBy>
  <cp:revision>1331</cp:revision>
  <dcterms:created xsi:type="dcterms:W3CDTF">2006-02-24T14:55:09Z</dcterms:created>
  <dcterms:modified xsi:type="dcterms:W3CDTF">2022-02-16T15:10:50Z</dcterms:modified>
</cp:coreProperties>
</file>