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7"/>
  </p:notesMasterIdLst>
  <p:sldIdLst>
    <p:sldId id="477" r:id="rId2"/>
    <p:sldId id="469" r:id="rId3"/>
    <p:sldId id="483" r:id="rId4"/>
    <p:sldId id="474" r:id="rId5"/>
    <p:sldId id="479" r:id="rId6"/>
    <p:sldId id="484" r:id="rId7"/>
    <p:sldId id="475" r:id="rId8"/>
    <p:sldId id="476" r:id="rId9"/>
    <p:sldId id="478" r:id="rId10"/>
    <p:sldId id="481" r:id="rId11"/>
    <p:sldId id="485" r:id="rId12"/>
    <p:sldId id="480" r:id="rId13"/>
    <p:sldId id="482" r:id="rId14"/>
    <p:sldId id="468" r:id="rId15"/>
    <p:sldId id="486" r:id="rId1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FF"/>
    <a:srgbClr val="FFFF00"/>
    <a:srgbClr val="996633"/>
    <a:srgbClr val="009900"/>
    <a:srgbClr val="CC9900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780" autoAdjust="0"/>
  </p:normalViewPr>
  <p:slideViewPr>
    <p:cSldViewPr>
      <p:cViewPr varScale="1">
        <p:scale>
          <a:sx n="60" d="100"/>
          <a:sy n="60" d="100"/>
        </p:scale>
        <p:origin x="153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05E3F0-05B7-4FAF-85A9-BC969DC78A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88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4C8C4-7846-44FD-9167-EA5ECDEEC741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BE5B-6707-443E-AAD3-E5AA7F8913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537B58-DC84-4926-9856-CC4EC7A5A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ssa.net/wssa/weed/composite-list-of-wee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52400" y="0"/>
            <a:ext cx="8763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b="1" dirty="0">
                <a:solidFill>
                  <a:srgbClr val="FFFF00"/>
                </a:solidFill>
              </a:rPr>
              <a:t>2022 Results for the U.S. &amp; Canada</a:t>
            </a:r>
          </a:p>
          <a:p>
            <a:r>
              <a:rPr lang="en-US" altLang="en-US" sz="3200" b="1" dirty="0">
                <a:solidFill>
                  <a:srgbClr val="FFFF00"/>
                </a:solidFill>
              </a:rPr>
              <a:t>(191 survey responses)</a:t>
            </a:r>
          </a:p>
          <a:p>
            <a:endParaRPr lang="en-US" altLang="en-US" sz="2400" b="1" dirty="0">
              <a:solidFill>
                <a:srgbClr val="FFFF00"/>
              </a:solidFill>
            </a:endParaRPr>
          </a:p>
          <a:p>
            <a:r>
              <a:rPr lang="en-US" altLang="en-US" sz="40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>
                <a:solidFill>
                  <a:srgbClr val="FF6600"/>
                </a:solidFill>
              </a:rPr>
              <a:t>Most Common and Troublesome Weeds in </a:t>
            </a:r>
          </a:p>
          <a:p>
            <a:r>
              <a:rPr lang="en-US" altLang="en-US" sz="2400" b="1" dirty="0">
                <a:solidFill>
                  <a:srgbClr val="FF6600"/>
                </a:solidFill>
              </a:rPr>
              <a:t>Broadleaf Crops, Fruits &amp; Vegetables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2912983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1) alfalfa, 2) canola, 3) cotton, 4) fruits &amp; nuts, 5) peanut, 6) pulse crops,  7) soybean, 8) sugarbeets, 9) vegetables- cole crops, greens 10) vegetables- cucurbits, 11) vegetables- fruiting, and 12) vegetables- other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092208"/>
            <a:ext cx="8625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FF6600"/>
                </a:solidFill>
              </a:rPr>
              <a:t>Common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refer to those weeds you most frequently see.</a:t>
            </a:r>
          </a:p>
          <a:p>
            <a:pPr algn="l"/>
            <a:endParaRPr lang="en-US" sz="1600" dirty="0">
              <a:solidFill>
                <a:srgbClr val="FFFFFF"/>
              </a:solidFill>
            </a:endParaRPr>
          </a:p>
          <a:p>
            <a:pPr marL="341313" indent="-341313" algn="l"/>
            <a:r>
              <a:rPr lang="en-US" u="sng" dirty="0">
                <a:solidFill>
                  <a:srgbClr val="FF6600"/>
                </a:solidFill>
              </a:rPr>
              <a:t>Troublesome weeds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sz="1600" dirty="0">
                <a:solidFill>
                  <a:srgbClr val="FFFFFF"/>
                </a:solidFill>
              </a:rPr>
              <a:t>are those that are most difficult to control, but may not be widespread.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980" y="5194012"/>
            <a:ext cx="870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WSSA’s Composite List of Weeds is used for weed common and latin names</a:t>
            </a:r>
          </a:p>
          <a:p>
            <a:r>
              <a:rPr lang="en-US" sz="1600" b="1" dirty="0">
                <a:solidFill>
                  <a:srgbClr val="FFFF00"/>
                </a:solidFill>
                <a:hlinkClick r:id="rId3"/>
              </a:rPr>
              <a:t>http://wssa.net/wssa/weed/composite-list-of-weeds/</a:t>
            </a:r>
            <a:r>
              <a:rPr lang="en-US" sz="1600" b="1" dirty="0">
                <a:solidFill>
                  <a:srgbClr val="FFFF00"/>
                </a:solidFill>
              </a:rPr>
              <a:t>  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4BF743-AFA2-45D8-860E-11A847C8C4CD}"/>
              </a:ext>
            </a:extLst>
          </p:cNvPr>
          <p:cNvSpPr/>
          <p:nvPr/>
        </p:nvSpPr>
        <p:spPr>
          <a:xfrm>
            <a:off x="163882" y="6053528"/>
            <a:ext cx="885444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b="1" u="sng" dirty="0">
                <a:solidFill>
                  <a:schemeClr val="bg1"/>
                </a:solidFill>
              </a:rPr>
              <a:t>Suggested citation</a:t>
            </a:r>
            <a:r>
              <a:rPr lang="en-US" sz="1200" b="1" dirty="0">
                <a:solidFill>
                  <a:schemeClr val="bg1"/>
                </a:solidFill>
              </a:rPr>
              <a:t>: Van Wychen L (2022) 2022 Survey of the Most Common and Troublesome Weeds in Broadleaf Crops, Fruits &amp; Vegetables in the United States and Canada. Weed Science Society of America National Weed Survey Dataset. Available: http://wssa.net/wp-content/uploads/2022 Weed-Survey Broadleaf crops.xlsx 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23900" y="1206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3951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3951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440735"/>
              </p:ext>
            </p:extLst>
          </p:nvPr>
        </p:nvGraphicFramePr>
        <p:xfrm>
          <a:off x="190500" y="2385060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goosefoot spp. (7)*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 (7)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9766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purslane spp. (6)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5806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shepherd’s-purse (5)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7385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161677"/>
              </p:ext>
            </p:extLst>
          </p:nvPr>
        </p:nvGraphicFramePr>
        <p:xfrm>
          <a:off x="4762500" y="236982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goosefoot spp. (8)*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purslane spp.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7670485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ragweed spp.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46903551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Cole Crops, Greens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(14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" y="4267200"/>
            <a:ext cx="80391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sz="1600" b="1" dirty="0">
              <a:solidFill>
                <a:schemeClr val="bg1"/>
              </a:solidFill>
            </a:endParaRPr>
          </a:p>
          <a:p>
            <a:pPr marL="109538" indent="-109538" algn="l">
              <a:buFont typeface="Arial" charset="0"/>
              <a:buChar char="•"/>
            </a:pPr>
            <a:endParaRPr lang="en-US" sz="16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goosefoot spp. included common lambsquarters and </a:t>
            </a:r>
            <a:r>
              <a:rPr lang="en-US" sz="1600" dirty="0" err="1">
                <a:solidFill>
                  <a:schemeClr val="bg1"/>
                </a:solidFill>
              </a:rPr>
              <a:t>nettleleaf</a:t>
            </a:r>
            <a:r>
              <a:rPr lang="en-US" sz="1600" dirty="0">
                <a:solidFill>
                  <a:schemeClr val="bg1"/>
                </a:solidFill>
              </a:rPr>
              <a:t> goosefoot.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 and Powell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purslane spp. included common purslane.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ragweed spp. included giant and common ragweed.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705A7AF-A7B0-4A31-8050-11EB97800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840567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74564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74564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658365"/>
              </p:ext>
            </p:extLst>
          </p:nvPr>
        </p:nvGraphicFramePr>
        <p:xfrm>
          <a:off x="190500" y="2320111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(14)*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ragweed spp.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crabgrass spp.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25657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29697"/>
              </p:ext>
            </p:extLst>
          </p:nvPr>
        </p:nvGraphicFramePr>
        <p:xfrm>
          <a:off x="4762500" y="2304871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(14)*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(6)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 spp. (6)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Cucurbits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(18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4503062"/>
            <a:ext cx="8001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Palmer amaranth, redroot pigweed, and smooth pigweed.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annual sedge, purple and yellow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ragweed spp. included giant and common ragweed.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tall, </a:t>
            </a:r>
            <a:r>
              <a:rPr lang="en-US" sz="1600" dirty="0" err="1">
                <a:solidFill>
                  <a:schemeClr val="bg1"/>
                </a:solidFill>
              </a:rPr>
              <a:t>ivyleaf</a:t>
            </a:r>
            <a:r>
              <a:rPr lang="en-US" sz="1600" dirty="0">
                <a:solidFill>
                  <a:schemeClr val="bg1"/>
                </a:solidFill>
              </a:rPr>
              <a:t>, and pitted morningglory.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crabgrass spp. included large crabgrass.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1A955D0-ABCB-4775-8AD5-3DD7971F1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124161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46370" y="1192215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350401" y="1192215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85377"/>
              </p:ext>
            </p:extLst>
          </p:nvPr>
        </p:nvGraphicFramePr>
        <p:xfrm>
          <a:off x="190500" y="217170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(11)*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nightshade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nutsedge spp.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1919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foxtail spp. (4)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674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62080"/>
              </p:ext>
            </p:extLst>
          </p:nvPr>
        </p:nvGraphicFramePr>
        <p:xfrm>
          <a:off x="4762500" y="217170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nightshade spp. (9)*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ragweed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Fruiting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(15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4221539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sz="1600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sz="12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Palmer amaranth, redroot pigweed, and waterhemp.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nightshade spp. included </a:t>
            </a:r>
            <a:r>
              <a:rPr lang="en-US" sz="1600" dirty="0" err="1">
                <a:solidFill>
                  <a:schemeClr val="bg1"/>
                </a:solidFill>
              </a:rPr>
              <a:t>horsenettle</a:t>
            </a:r>
            <a:r>
              <a:rPr lang="en-US" sz="1600" dirty="0">
                <a:solidFill>
                  <a:schemeClr val="bg1"/>
                </a:solidFill>
              </a:rPr>
              <a:t>, eastern black and black nightshade, and </a:t>
            </a:r>
            <a:r>
              <a:rPr lang="en-US" sz="1600" dirty="0" err="1">
                <a:solidFill>
                  <a:schemeClr val="bg1"/>
                </a:solidFill>
              </a:rPr>
              <a:t>sharpleaf</a:t>
            </a:r>
            <a:r>
              <a:rPr lang="en-US" sz="1600" dirty="0">
                <a:solidFill>
                  <a:schemeClr val="bg1"/>
                </a:solidFill>
              </a:rPr>
              <a:t> groundcherry.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ragweed spp. included common ragweed and giant ragweed.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foxtail spp. included giant foxtail, green foxtail, and yellow foxtail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3AB32A0-4BE4-4AF7-A143-7CBDA851E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186984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88917"/>
              </p:ext>
            </p:extLst>
          </p:nvPr>
        </p:nvGraphicFramePr>
        <p:xfrm>
          <a:off x="190500" y="2340947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(10)*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purslane 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yellow nutsedge 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74419"/>
              </p:ext>
            </p:extLst>
          </p:nvPr>
        </p:nvGraphicFramePr>
        <p:xfrm>
          <a:off x="4762500" y="2325707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(9)*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purslane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Vegetables- Other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(16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8417" y="4262973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number of survey respondents who listed the weed species as one of their  top 5 weeds in this crop.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Palmer amaranth, redroot pigweed, and spiny amaranth.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annual sedge, purple nutsedge, and yellow nutsedge.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53BC7102-34AC-48CD-98D6-B6AD5FC5D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58944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457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Common</a:t>
            </a:r>
            <a:r>
              <a:rPr lang="en-US" altLang="en-US" sz="3200" dirty="0">
                <a:solidFill>
                  <a:srgbClr val="FFFF00"/>
                </a:solidFill>
              </a:rPr>
              <a:t> Weeds among all Broadleaf Crops, Fruits, and Vegetables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(191 total survey respondents)</a:t>
            </a: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495300" y="1846014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COMMON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617463"/>
              </p:ext>
            </p:extLst>
          </p:nvPr>
        </p:nvGraphicFramePr>
        <p:xfrm>
          <a:off x="342902" y="2538849"/>
          <a:ext cx="43053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(115)*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Palmer amaranth (69)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(61)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redroot pigweed (61)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spp.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(55)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(43)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 (43)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1545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nutsedge spp. (39)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(35)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horseweed (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marestail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 (32)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76800" y="2702441"/>
            <a:ext cx="4267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number of survey respondents who listed the weed species as one of their  top 5 weeds.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err="1">
                <a:solidFill>
                  <a:schemeClr val="bg1"/>
                </a:solidFill>
              </a:rPr>
              <a:t>morningglory</a:t>
            </a:r>
            <a:r>
              <a:rPr lang="en-US" sz="1600" dirty="0">
                <a:solidFill>
                  <a:schemeClr val="bg1"/>
                </a:solidFill>
              </a:rPr>
              <a:t> spp. included ivyleaf, pitted, </a:t>
            </a:r>
            <a:r>
              <a:rPr lang="en-US" sz="1600" dirty="0" err="1">
                <a:solidFill>
                  <a:schemeClr val="bg1"/>
                </a:solidFill>
              </a:rPr>
              <a:t>palmleaf</a:t>
            </a:r>
            <a:r>
              <a:rPr lang="en-US" sz="1600" dirty="0">
                <a:solidFill>
                  <a:schemeClr val="bg1"/>
                </a:solidFill>
              </a:rPr>
              <a:t>, and tall morningglory.</a:t>
            </a: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green, Powell, smooth, and spiny amaranth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annual sedge and  purple and yellow nutsedge.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D2ED4CD-B0C8-48A8-AD61-38DE9BE78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78281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76200" y="45720"/>
            <a:ext cx="89154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10 Most </a:t>
            </a:r>
            <a:r>
              <a:rPr lang="en-US" altLang="en-US" sz="3200" dirty="0">
                <a:solidFill>
                  <a:srgbClr val="FF6600"/>
                </a:solidFill>
              </a:rPr>
              <a:t>Troublesome</a:t>
            </a:r>
            <a:r>
              <a:rPr lang="en-US" altLang="en-US" sz="3200" dirty="0">
                <a:solidFill>
                  <a:srgbClr val="FFFF00"/>
                </a:solidFill>
              </a:rPr>
              <a:t> Weeds among all Broadleaf Crops, Fruits, and Vegetables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(191 total survey respondents)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2500" y="2802791"/>
            <a:ext cx="41529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weeds.</a:t>
            </a:r>
          </a:p>
          <a:p>
            <a:pPr marL="231775" indent="-231775" algn="l"/>
            <a:endParaRPr lang="en-US" sz="1000" b="1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annual sedge, purple and yellow nutsedge.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 err="1">
                <a:solidFill>
                  <a:schemeClr val="bg1"/>
                </a:solidFill>
              </a:rPr>
              <a:t>morningglory</a:t>
            </a:r>
            <a:r>
              <a:rPr lang="en-US" sz="1600" dirty="0">
                <a:solidFill>
                  <a:schemeClr val="bg1"/>
                </a:solidFill>
              </a:rPr>
              <a:t> spp. included ivyleaf, pitted, and tall </a:t>
            </a:r>
            <a:r>
              <a:rPr lang="en-US" sz="1600" dirty="0" err="1">
                <a:solidFill>
                  <a:schemeClr val="bg1"/>
                </a:solidFill>
              </a:rPr>
              <a:t>morningglory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and smooth pigweed and Powell and spiny amaranth.</a:t>
            </a:r>
          </a:p>
          <a:p>
            <a:pPr marL="109538" indent="-109538" algn="l">
              <a:buFontTx/>
              <a:buChar char="-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-381000" y="1992785"/>
            <a:ext cx="57911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TROUBLESOME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357893"/>
              </p:ext>
            </p:extLst>
          </p:nvPr>
        </p:nvGraphicFramePr>
        <p:xfrm>
          <a:off x="381000" y="2795904"/>
          <a:ext cx="41529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(88)*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(88)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(70)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(58)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622847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(50)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417292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horseweed (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marestail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(49)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805013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spp. (48)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918131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redroot pigweed (41)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643106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(32)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766042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 (31)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2257132"/>
                  </a:ext>
                </a:extLst>
              </a:tr>
            </a:tbl>
          </a:graphicData>
        </a:graphic>
      </p:graphicFrame>
      <p:sp>
        <p:nvSpPr>
          <p:cNvPr id="8" name="Rectangle 5">
            <a:extLst>
              <a:ext uri="{FF2B5EF4-FFF2-40B4-BE49-F238E27FC236}">
                <a16:creationId xmlns:a16="http://schemas.microsoft.com/office/drawing/2014/main" id="{B31BE409-A324-4CD7-AD2B-D4A252919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86536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273806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Alfalfa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(34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57573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861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861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074137"/>
              </p:ext>
            </p:extLst>
          </p:nvPr>
        </p:nvGraphicFramePr>
        <p:xfrm>
          <a:off x="190500" y="2331720"/>
          <a:ext cx="3883978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8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pigweed spp. (18)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2000" b="0" i="0" u="none" strike="noStrike" baseline="0" dirty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mustard spp.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(13)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dandelion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kochia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218883"/>
              </p:ext>
            </p:extLst>
          </p:nvPr>
        </p:nvGraphicFramePr>
        <p:xfrm>
          <a:off x="4648200" y="2316480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2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pigweed spp. (16)*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(9)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(8)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mustard spp. (6)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9188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dandelion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9100" y="4721185"/>
            <a:ext cx="80391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/>
            <a:endParaRPr lang="en-US" b="1" dirty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Palmer amaranth, waterhemp, and redroot, spiny, and smooth pigweed.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mustard spp. included shepherd’s-purse, flixweed, pinnate </a:t>
            </a:r>
            <a:r>
              <a:rPr lang="en-US" sz="1600" dirty="0" err="1">
                <a:solidFill>
                  <a:schemeClr val="bg1"/>
                </a:solidFill>
              </a:rPr>
              <a:t>tansymustard</a:t>
            </a:r>
            <a:r>
              <a:rPr lang="en-US" sz="1600" dirty="0">
                <a:solidFill>
                  <a:schemeClr val="bg1"/>
                </a:solidFill>
              </a:rPr>
              <a:t>, yellow rocket, and white mustard.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Canola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(21 survey respondents)</a:t>
            </a: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8617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8617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044368"/>
              </p:ext>
            </p:extLst>
          </p:nvPr>
        </p:nvGraphicFramePr>
        <p:xfrm>
          <a:off x="190500" y="232410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(13)*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oat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mustard spp. (7)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55219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91107"/>
              </p:ext>
            </p:extLst>
          </p:nvPr>
        </p:nvGraphicFramePr>
        <p:xfrm>
          <a:off x="4762500" y="2316480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(15)*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Mustard spp. (8)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wild oat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026217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4572000"/>
            <a:ext cx="8077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redroot pigweed and waterhemp.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mustard spp. included flixweed, pinnate </a:t>
            </a:r>
            <a:r>
              <a:rPr lang="en-US" sz="1600" dirty="0" err="1">
                <a:solidFill>
                  <a:schemeClr val="bg1"/>
                </a:solidFill>
              </a:rPr>
              <a:t>tansymustard</a:t>
            </a:r>
            <a:r>
              <a:rPr lang="en-US" sz="1600" dirty="0">
                <a:solidFill>
                  <a:schemeClr val="bg1"/>
                </a:solidFill>
              </a:rPr>
              <a:t>, rapeseed, and tumble and wild mustard.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2A7D427F-713F-4345-B9E5-449976D76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79975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Cotton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(26 survey respondents)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5400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5400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40314"/>
              </p:ext>
            </p:extLst>
          </p:nvPr>
        </p:nvGraphicFramePr>
        <p:xfrm>
          <a:off x="190500" y="2340947"/>
          <a:ext cx="43053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(21)*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morningglory spp. (17)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goosegrass 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barnyardgrass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prickly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sida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(7)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large crabgrass (7)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55284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116235"/>
              </p:ext>
            </p:extLst>
          </p:nvPr>
        </p:nvGraphicFramePr>
        <p:xfrm>
          <a:off x="4800600" y="2340947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(24)*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morningglory spp.  (11)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goosegrass (11)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2194445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prickly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sida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(8)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4800600"/>
            <a:ext cx="79629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ivyleaf and pitted morningglory.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nutsedge.</a:t>
            </a:r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0141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0141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678480"/>
              </p:ext>
            </p:extLst>
          </p:nvPr>
        </p:nvGraphicFramePr>
        <p:xfrm>
          <a:off x="190500" y="240030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Erigeron spp. (7)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Canada thistle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annual bluegrass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95328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dandelion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16593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(5)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0203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647627"/>
              </p:ext>
            </p:extLst>
          </p:nvPr>
        </p:nvGraphicFramePr>
        <p:xfrm>
          <a:off x="4800600" y="2400300"/>
          <a:ext cx="41529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Erigeron spp. (9)*</a:t>
                      </a:r>
                      <a:endParaRPr lang="en-US" sz="2000" b="0" i="0" u="none" strike="noStrike" baseline="0" dirty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Canada thistle (9)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quackgrass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dandelion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9412998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Fruits &amp; Nuts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(24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460" y="4572000"/>
            <a:ext cx="79321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 algn="l"/>
            <a:r>
              <a:rPr lang="en-US" b="1" dirty="0">
                <a:solidFill>
                  <a:schemeClr val="bg1"/>
                </a:solidFill>
              </a:rPr>
              <a:t>* number of survey respondents who listed the weed species as one of their 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Erigeron spp. included horseweed and hairy fleabane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and purple nutsedge.</a:t>
            </a:r>
          </a:p>
          <a:p>
            <a:pPr algn="l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66A1265-5124-4F99-91DE-AFCD57BD9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19365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379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379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996696"/>
              </p:ext>
            </p:extLst>
          </p:nvPr>
        </p:nvGraphicFramePr>
        <p:xfrm>
          <a:off x="206579" y="2324100"/>
          <a:ext cx="4305300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(9)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spp. (9)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sicklepod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13783"/>
              </p:ext>
            </p:extLst>
          </p:nvPr>
        </p:nvGraphicFramePr>
        <p:xfrm>
          <a:off x="4762500" y="2324100"/>
          <a:ext cx="4152900" cy="11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Palmer amaranth (9)*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nutsedge spp.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sicklepod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3 Weeds in Peanuts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(12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7579" y="3886200"/>
            <a:ext cx="809922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number of survey respondents who listed the weed species as one of their  top 5 weeds in this crop.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err="1">
                <a:solidFill>
                  <a:schemeClr val="bg1"/>
                </a:solidFill>
              </a:rPr>
              <a:t>morningglory</a:t>
            </a:r>
            <a:r>
              <a:rPr lang="en-US" sz="1600" dirty="0">
                <a:solidFill>
                  <a:schemeClr val="bg1"/>
                </a:solidFill>
              </a:rPr>
              <a:t> spp. included  pitted and </a:t>
            </a:r>
            <a:r>
              <a:rPr lang="en-US" sz="1600" dirty="0" err="1">
                <a:solidFill>
                  <a:schemeClr val="bg1"/>
                </a:solidFill>
              </a:rPr>
              <a:t>palmleaf</a:t>
            </a:r>
            <a:r>
              <a:rPr lang="en-US" sz="1600" dirty="0">
                <a:solidFill>
                  <a:schemeClr val="bg1"/>
                </a:solidFill>
              </a:rPr>
              <a:t> morningglory.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nutsedge spp. included yellow nutsedge.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E3F3620-A28A-4ACC-AC91-289D0FC54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732674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4 Weeds in Pulse Crops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(25 survey respondents)</a:t>
            </a: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7093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7093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40256"/>
              </p:ext>
            </p:extLst>
          </p:nvPr>
        </p:nvGraphicFramePr>
        <p:xfrm>
          <a:off x="190500" y="2316480"/>
          <a:ext cx="43053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pigweed spp. (16)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(14)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foxtail spp. (8)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14093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892358"/>
              </p:ext>
            </p:extLst>
          </p:nvPr>
        </p:nvGraphicFramePr>
        <p:xfrm>
          <a:off x="4762500" y="2324100"/>
          <a:ext cx="415290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kochia (15)*</a:t>
                      </a:r>
                      <a:endParaRPr lang="en-US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pigweed spp. 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wild buckwheat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7700" y="4114800"/>
            <a:ext cx="79629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number of survey respondents who listed the weed species as one of their  top 5 weeds in this crop.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endParaRPr lang="en-US" sz="1600" dirty="0">
              <a:solidFill>
                <a:schemeClr val="bg1"/>
              </a:solidFill>
            </a:endParaRP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pigweed spp. included Palmer amaranth, redroot pigweed, and waterhemp.</a:t>
            </a:r>
          </a:p>
          <a:p>
            <a:pPr marL="109538" indent="-109538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foxtail spp. included giant foxtail, green foxtail, and yellow foxtail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0741D2D6-C539-4FD9-AE99-A93234753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29379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29379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08222"/>
              </p:ext>
            </p:extLst>
          </p:nvPr>
        </p:nvGraphicFramePr>
        <p:xfrm>
          <a:off x="190500" y="2339340"/>
          <a:ext cx="43815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waterhemp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(29)*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(27)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foxtail spp. (26)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70393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Palmer amaranth (24)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</a:t>
                      </a: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marestail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) (20)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morningglory spp. (19)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redroot pigweed (12)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74166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827908"/>
              </p:ext>
            </p:extLst>
          </p:nvPr>
        </p:nvGraphicFramePr>
        <p:xfrm>
          <a:off x="4762500" y="2324100"/>
          <a:ext cx="41529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Palmer amaranth (35)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1632287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waterhemp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(33)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ragweed spp. (27)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horseweed (marestail) (25)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063163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morningglory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spp. (18)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0681329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common </a:t>
                      </a: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lambsquarters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7106406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25774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7 Weeds in Soybean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(62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5212729"/>
            <a:ext cx="8458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number of survey respondents who listed the weed species as one of their top 5 weeds in this crop.</a:t>
            </a:r>
          </a:p>
          <a:p>
            <a:pPr marL="109538" indent="-109538" algn="l">
              <a:buFont typeface="Arial" charset="0"/>
              <a:buChar char="•"/>
            </a:pPr>
            <a:endParaRPr lang="en-US" sz="1200" b="1" dirty="0">
              <a:solidFill>
                <a:schemeClr val="bg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foxtail spp. included giant foxtail, green foxtail, and yellow foxtail.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ragweed spp. included common ragweed and giant ragweed</a:t>
            </a:r>
          </a:p>
          <a:p>
            <a:pPr marL="285750" indent="-285750" algn="l">
              <a:buFontTx/>
              <a:buChar char="-"/>
            </a:pPr>
            <a:r>
              <a:rPr lang="en-US" sz="1600" dirty="0">
                <a:solidFill>
                  <a:schemeClr val="bg1"/>
                </a:solidFill>
              </a:rPr>
              <a:t>morningglory spp. included ivyleaf, pitted, and </a:t>
            </a:r>
            <a:r>
              <a:rPr lang="en-US" sz="1600" dirty="0" err="1">
                <a:solidFill>
                  <a:schemeClr val="bg1"/>
                </a:solidFill>
              </a:rPr>
              <a:t>palmleaf</a:t>
            </a:r>
            <a:r>
              <a:rPr lang="en-US" sz="1600" dirty="0">
                <a:solidFill>
                  <a:schemeClr val="bg1"/>
                </a:solidFill>
              </a:rPr>
              <a:t> morningglory.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5991FB3F-CA14-4960-B7F3-02D1916F7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460008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en-US" sz="4400" dirty="0">
              <a:solidFill>
                <a:srgbClr val="FFFF00"/>
              </a:solidFill>
            </a:endParaRP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1235440" y="1347133"/>
            <a:ext cx="2193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COMMON</a:t>
            </a:r>
          </a:p>
        </p:txBody>
      </p:sp>
      <p:sp>
        <p:nvSpPr>
          <p:cNvPr id="15366" name="TextBox 13"/>
          <p:cNvSpPr txBox="1">
            <a:spLocks noChangeArrowheads="1"/>
          </p:cNvSpPr>
          <p:nvPr/>
        </p:nvSpPr>
        <p:spPr bwMode="auto">
          <a:xfrm>
            <a:off x="5244039" y="1347133"/>
            <a:ext cx="29770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FF6600"/>
                </a:solidFill>
              </a:rPr>
              <a:t>MOST </a:t>
            </a:r>
          </a:p>
          <a:p>
            <a:r>
              <a:rPr lang="en-US" altLang="en-US" sz="2800" b="1" u="sng" dirty="0">
                <a:solidFill>
                  <a:srgbClr val="FF6600"/>
                </a:solidFill>
              </a:rPr>
              <a:t>TROUBLESOME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99810"/>
              </p:ext>
            </p:extLst>
          </p:nvPr>
        </p:nvGraphicFramePr>
        <p:xfrm>
          <a:off x="190500" y="2392680"/>
          <a:ext cx="4305300" cy="1866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(18)*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redroot pigweed (12)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foxtail spp. (7)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5304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waterhemp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(6)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7526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187751"/>
              </p:ext>
            </p:extLst>
          </p:nvPr>
        </p:nvGraphicFramePr>
        <p:xfrm>
          <a:off x="4762500" y="2377440"/>
          <a:ext cx="41529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kochia (16)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common lambsquarters (15)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94747459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redroot pigweed (10)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waterhemp</a:t>
                      </a:r>
                      <a:r>
                        <a:rPr lang="en-US" sz="20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Palmer amaranth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237788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ragweed (4)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77953837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4800" y="0"/>
            <a:ext cx="85344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3200" dirty="0">
                <a:solidFill>
                  <a:srgbClr val="FFFF00"/>
                </a:solidFill>
              </a:rPr>
              <a:t>Top 5 Weeds in Sugarbeets</a:t>
            </a:r>
          </a:p>
          <a:p>
            <a:r>
              <a:rPr lang="en-US" altLang="en-US" sz="2400" dirty="0">
                <a:solidFill>
                  <a:srgbClr val="FFFF00"/>
                </a:solidFill>
              </a:rPr>
              <a:t>(20 survey respondents)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5284" y="4831855"/>
            <a:ext cx="82177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number of survey respondents who listed the weed species as one of their  top 5 weeds in this crop.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>
              <a:buFont typeface="Arial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 marL="109538" indent="-109538" algn="l"/>
            <a:r>
              <a:rPr lang="en-US" sz="1600" dirty="0">
                <a:solidFill>
                  <a:schemeClr val="bg1"/>
                </a:solidFill>
              </a:rPr>
              <a:t>- foxtail spp. included green foxtail and yellow foxtail.</a:t>
            </a:r>
          </a:p>
          <a:p>
            <a:pPr marL="109538" indent="-109538" algn="l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3EF61655-31F3-49A6-8683-4BC2D9310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9144000" cy="4571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50000">
                <a:srgbClr val="FF9966"/>
              </a:gs>
              <a:gs pos="100000">
                <a:srgbClr val="FFFF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86831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37634</TotalTime>
  <Words>2008</Words>
  <Application>Microsoft Office PowerPoint</Application>
  <PresentationFormat>On-screen Show (4:3)</PresentationFormat>
  <Paragraphs>451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7_Default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and Regional Weed Science Societies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 of Science Policy Update</dc:title>
  <dc:creator>Lee Van Wychen</dc:creator>
  <cp:lastModifiedBy>Lee Van Wychen</cp:lastModifiedBy>
  <cp:revision>1342</cp:revision>
  <dcterms:created xsi:type="dcterms:W3CDTF">2006-02-24T14:55:09Z</dcterms:created>
  <dcterms:modified xsi:type="dcterms:W3CDTF">2022-12-14T22:52:51Z</dcterms:modified>
</cp:coreProperties>
</file>