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257" r:id="rId3"/>
    <p:sldId id="258" r:id="rId4"/>
    <p:sldId id="259" r:id="rId5"/>
    <p:sldId id="260" r:id="rId6"/>
    <p:sldId id="261" r:id="rId7"/>
    <p:sldId id="262" r:id="rId8"/>
    <p:sldId id="264" r:id="rId9"/>
    <p:sldId id="265" r:id="rId10"/>
    <p:sldId id="266" r:id="rId11"/>
    <p:sldId id="269" r:id="rId12"/>
    <p:sldId id="270" r:id="rId13"/>
    <p:sldId id="267" r:id="rId14"/>
    <p:sldId id="268" r:id="rId15"/>
    <p:sldId id="271" r:id="rId16"/>
    <p:sldId id="272" r:id="rId17"/>
    <p:sldId id="274" r:id="rId18"/>
    <p:sldId id="273" r:id="rId19"/>
    <p:sldId id="275" r:id="rId20"/>
    <p:sldId id="282" r:id="rId21"/>
    <p:sldId id="277" r:id="rId22"/>
    <p:sldId id="286" r:id="rId23"/>
    <p:sldId id="276" r:id="rId24"/>
    <p:sldId id="287" r:id="rId25"/>
    <p:sldId id="278" r:id="rId26"/>
    <p:sldId id="279" r:id="rId27"/>
    <p:sldId id="281" r:id="rId28"/>
    <p:sldId id="280" r:id="rId29"/>
    <p:sldId id="283" r:id="rId30"/>
    <p:sldId id="284" r:id="rId31"/>
    <p:sldId id="2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5" d="100"/>
          <a:sy n="45" d="100"/>
        </p:scale>
        <p:origin x="-2312"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8DEC422-EC5C-4348-A213-E09091BB2D90}"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EC422-EC5C-4348-A213-E09091BB2D90}"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DF3BD-5396-9948-8BB1-CDC4D41258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EC422-EC5C-4348-A213-E09091BB2D90}" type="datetimeFigureOut">
              <a:rPr lang="en-US" smtClean="0"/>
              <a:t>12/9/13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29DF3BD-5396-9948-8BB1-CDC4D41258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DEC422-EC5C-4348-A213-E09091BB2D90}"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DF3BD-5396-9948-8BB1-CDC4D41258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DEC422-EC5C-4348-A213-E09091BB2D90}"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DF3BD-5396-9948-8BB1-CDC4D41258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DEC422-EC5C-4348-A213-E09091BB2D90}" type="datetimeFigureOut">
              <a:rPr lang="en-US" smtClean="0"/>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DF3BD-5396-9948-8BB1-CDC4D41258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DEC422-EC5C-4348-A213-E09091BB2D90}" type="datetimeFigureOut">
              <a:rPr lang="en-US" smtClean="0"/>
              <a:t>12/9/13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DF3BD-5396-9948-8BB1-CDC4D41258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DEC422-EC5C-4348-A213-E09091BB2D90}" type="datetimeFigureOut">
              <a:rPr lang="en-US" smtClean="0"/>
              <a:t>12/9/13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DF3BD-5396-9948-8BB1-CDC4D41258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EC422-EC5C-4348-A213-E09091BB2D90}" type="datetimeFigureOut">
              <a:rPr lang="en-US" smtClean="0"/>
              <a:t>12/9/13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DF3BD-5396-9948-8BB1-CDC4D41258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DEC422-EC5C-4348-A213-E09091BB2D90}" type="datetimeFigureOut">
              <a:rPr lang="en-US" smtClean="0"/>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8DEC422-EC5C-4348-A213-E09091BB2D90}" type="datetimeFigureOut">
              <a:rPr lang="en-US" smtClean="0"/>
              <a:t>12/9/13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29DF3BD-5396-9948-8BB1-CDC4D41258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8DEC422-EC5C-4348-A213-E09091BB2D90}" type="datetimeFigureOut">
              <a:rPr lang="en-US" smtClean="0"/>
              <a:t>12/9/13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29DF3BD-5396-9948-8BB1-CDC4D41258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4522"/>
            <a:ext cx="8077200" cy="1673352"/>
          </a:xfrm>
        </p:spPr>
        <p:txBody>
          <a:bodyPr>
            <a:normAutofit fontScale="90000"/>
          </a:bodyPr>
          <a:lstStyle/>
          <a:p>
            <a:r>
              <a:rPr lang="en-US" dirty="0" smtClean="0"/>
              <a:t>Serving as the WSSA EPA Liaison:</a:t>
            </a:r>
            <a:br>
              <a:rPr lang="en-US" dirty="0" smtClean="0"/>
            </a:br>
            <a:r>
              <a:rPr lang="en-US" dirty="0" smtClean="0"/>
              <a:t>My first </a:t>
            </a:r>
            <a:r>
              <a:rPr lang="en-US" dirty="0" smtClean="0"/>
              <a:t>impressions</a:t>
            </a:r>
            <a:br>
              <a:rPr lang="en-US" dirty="0" smtClean="0"/>
            </a:br>
            <a:r>
              <a:rPr lang="en-US" dirty="0"/>
              <a:t/>
            </a:r>
            <a:br>
              <a:rPr lang="en-US" dirty="0"/>
            </a:br>
            <a:r>
              <a:rPr lang="en-US" dirty="0" smtClean="0"/>
              <a:t>Michael Barrett</a:t>
            </a:r>
            <a:endParaRPr lang="en-US" dirty="0"/>
          </a:p>
        </p:txBody>
      </p:sp>
      <p:sp>
        <p:nvSpPr>
          <p:cNvPr id="3" name="Subtitle 2"/>
          <p:cNvSpPr>
            <a:spLocks noGrp="1"/>
          </p:cNvSpPr>
          <p:nvPr>
            <p:ph type="subTitle" idx="1"/>
          </p:nvPr>
        </p:nvSpPr>
        <p:spPr>
          <a:xfrm>
            <a:off x="943924" y="5170963"/>
            <a:ext cx="6400800" cy="1752600"/>
          </a:xfrm>
        </p:spPr>
        <p:txBody>
          <a:bodyPr/>
          <a:lstStyle/>
          <a:p>
            <a:r>
              <a:rPr lang="en-US" dirty="0" smtClean="0"/>
              <a:t>Michael Barrett</a:t>
            </a:r>
            <a:endParaRPr lang="en-US" dirty="0"/>
          </a:p>
        </p:txBody>
      </p:sp>
      <p:pic>
        <p:nvPicPr>
          <p:cNvPr id="4" name="Picture 3" descr="WSSA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54" y="283308"/>
            <a:ext cx="3568700" cy="1003300"/>
          </a:xfrm>
          <a:prstGeom prst="rect">
            <a:avLst/>
          </a:prstGeom>
        </p:spPr>
      </p:pic>
      <p:pic>
        <p:nvPicPr>
          <p:cNvPr id="5" name="Picture 4" descr="EPA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341" y="145128"/>
            <a:ext cx="1914769" cy="1914769"/>
          </a:xfrm>
          <a:prstGeom prst="rect">
            <a:avLst/>
          </a:prstGeom>
        </p:spPr>
      </p:pic>
    </p:spTree>
    <p:extLst>
      <p:ext uri="{BB962C8B-B14F-4D97-AF65-F5344CB8AC3E}">
        <p14:creationId xmlns:p14="http://schemas.microsoft.com/office/powerpoint/2010/main" val="19725587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5090774"/>
              </p:ext>
            </p:extLst>
          </p:nvPr>
        </p:nvGraphicFramePr>
        <p:xfrm>
          <a:off x="234456" y="223140"/>
          <a:ext cx="8686800" cy="6461759"/>
        </p:xfrm>
        <a:graphic>
          <a:graphicData uri="http://schemas.openxmlformats.org/drawingml/2006/table">
            <a:tbl>
              <a:tblPr firstRow="1" bandRow="1">
                <a:tableStyleId>{5C22544A-7EE6-4342-B048-85BDC9FD1C3A}</a:tableStyleId>
              </a:tblPr>
              <a:tblGrid>
                <a:gridCol w="2895600"/>
                <a:gridCol w="2895600"/>
                <a:gridCol w="2895600"/>
              </a:tblGrid>
              <a:tr h="370840">
                <a:tc gridSpan="3">
                  <a:txBody>
                    <a:bodyPr/>
                    <a:lstStyle/>
                    <a:p>
                      <a:pPr algn="ctr"/>
                      <a:r>
                        <a:rPr lang="en-US" sz="3600" dirty="0" smtClean="0">
                          <a:solidFill>
                            <a:srgbClr val="000000"/>
                          </a:solidFill>
                        </a:rPr>
                        <a:t>OPP</a:t>
                      </a:r>
                      <a:endParaRPr lang="en-US" sz="3600" dirty="0">
                        <a:solidFill>
                          <a:srgbClr val="000000"/>
                        </a:solidFill>
                      </a:endParaRPr>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hMerge="1">
                  <a:txBody>
                    <a:bodyPr/>
                    <a:lstStyle/>
                    <a:p>
                      <a:endParaRPr lang="en-US" sz="2800" dirty="0"/>
                    </a:p>
                  </a:txBody>
                  <a:tcPr/>
                </a:tc>
                <a:tc hMerge="1">
                  <a:txBody>
                    <a:bodyPr/>
                    <a:lstStyle/>
                    <a:p>
                      <a:endParaRPr lang="en-US" sz="2800" dirty="0"/>
                    </a:p>
                  </a:txBody>
                  <a:tcPr/>
                </a:tc>
              </a:tr>
              <a:tr h="370840">
                <a:tc>
                  <a:txBody>
                    <a:bodyPr/>
                    <a:lstStyle/>
                    <a:p>
                      <a:r>
                        <a:rPr lang="en-US" sz="2800" dirty="0" smtClean="0"/>
                        <a:t>Antimicrobial</a:t>
                      </a:r>
                      <a:r>
                        <a:rPr lang="en-US" sz="2800" baseline="0" dirty="0" smtClean="0"/>
                        <a:t> Division</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smtClean="0"/>
                        <a:t>Biological and Economic</a:t>
                      </a:r>
                      <a:r>
                        <a:rPr lang="en-US" sz="2800" baseline="0" dirty="0" smtClean="0"/>
                        <a:t> Assessment Division (BEAD)</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solidFill>
                      <a:srgbClr val="FFFF00"/>
                    </a:solidFill>
                  </a:tcPr>
                </a:tc>
                <a:tc>
                  <a:txBody>
                    <a:bodyPr/>
                    <a:lstStyle/>
                    <a:p>
                      <a:r>
                        <a:rPr lang="en-US" sz="2800" dirty="0" err="1" smtClean="0"/>
                        <a:t>Biopesticides</a:t>
                      </a:r>
                      <a:r>
                        <a:rPr lang="en-US" sz="2800" baseline="0" dirty="0" smtClean="0"/>
                        <a:t> and Pollution Prevention Division</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370840">
                <a:tc>
                  <a:txBody>
                    <a:bodyPr/>
                    <a:lstStyle/>
                    <a:p>
                      <a:r>
                        <a:rPr lang="en-US" sz="2800" dirty="0" smtClean="0"/>
                        <a:t>Environmental Fate and Effects Division</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smtClean="0"/>
                        <a:t>Field and</a:t>
                      </a:r>
                      <a:r>
                        <a:rPr lang="en-US" sz="2800" baseline="0" dirty="0" smtClean="0"/>
                        <a:t> External Affairs Division </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smtClean="0"/>
                        <a:t>Health Effects Division </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Information Technologies &amp; Resources Management Division </a:t>
                      </a:r>
                    </a:p>
                    <a:p>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smtClean="0"/>
                        <a:t>Pesticide Re-Evaluation Division</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smtClean="0"/>
                        <a:t>Registration Division (RD)</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4400410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BEAD</a:t>
            </a:r>
            <a:endParaRPr lang="en-US" dirty="0"/>
          </a:p>
        </p:txBody>
      </p:sp>
      <p:sp>
        <p:nvSpPr>
          <p:cNvPr id="3" name="Content Placeholder 2"/>
          <p:cNvSpPr>
            <a:spLocks noGrp="1"/>
          </p:cNvSpPr>
          <p:nvPr>
            <p:ph idx="1"/>
          </p:nvPr>
        </p:nvSpPr>
        <p:spPr/>
        <p:txBody>
          <a:bodyPr>
            <a:normAutofit/>
          </a:bodyPr>
          <a:lstStyle/>
          <a:p>
            <a:r>
              <a:rPr lang="en-US" sz="3600" dirty="0" err="1" smtClean="0"/>
              <a:t>Skee</a:t>
            </a:r>
            <a:r>
              <a:rPr lang="en-US" sz="3600" dirty="0" smtClean="0"/>
              <a:t> Jones – Branch Chief</a:t>
            </a:r>
          </a:p>
          <a:p>
            <a:r>
              <a:rPr lang="en-US" sz="3600" dirty="0" smtClean="0"/>
              <a:t>Bill </a:t>
            </a:r>
            <a:r>
              <a:rPr lang="en-US" sz="3600" dirty="0" err="1" smtClean="0"/>
              <a:t>Chism</a:t>
            </a:r>
            <a:r>
              <a:rPr lang="en-US" sz="3600" dirty="0" smtClean="0"/>
              <a:t> – Senior Biologist</a:t>
            </a:r>
          </a:p>
          <a:p>
            <a:r>
              <a:rPr lang="en-US" sz="3600" dirty="0" smtClean="0"/>
              <a:t>Bill Phillips – Agronomist</a:t>
            </a:r>
          </a:p>
          <a:p>
            <a:r>
              <a:rPr lang="en-US" sz="3600" dirty="0" smtClean="0"/>
              <a:t>Jonathan Becker – Senior Science Advisor</a:t>
            </a:r>
            <a:endParaRPr lang="en-US" sz="3600" dirty="0"/>
          </a:p>
        </p:txBody>
      </p:sp>
    </p:spTree>
    <p:extLst>
      <p:ext uri="{BB962C8B-B14F-4D97-AF65-F5344CB8AC3E}">
        <p14:creationId xmlns:p14="http://schemas.microsoft.com/office/powerpoint/2010/main" val="19445146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Division</a:t>
            </a:r>
            <a:endParaRPr lang="en-US" dirty="0"/>
          </a:p>
        </p:txBody>
      </p:sp>
      <p:sp>
        <p:nvSpPr>
          <p:cNvPr id="3" name="Content Placeholder 2"/>
          <p:cNvSpPr>
            <a:spLocks noGrp="1"/>
          </p:cNvSpPr>
          <p:nvPr>
            <p:ph idx="1"/>
          </p:nvPr>
        </p:nvSpPr>
        <p:spPr/>
        <p:txBody>
          <a:bodyPr>
            <a:normAutofit/>
          </a:bodyPr>
          <a:lstStyle/>
          <a:p>
            <a:r>
              <a:rPr lang="en-US" sz="3600" dirty="0" smtClean="0"/>
              <a:t>Dan Kenny – Branch Chief</a:t>
            </a:r>
          </a:p>
          <a:p>
            <a:r>
              <a:rPr lang="en-US" sz="3600" dirty="0" smtClean="0"/>
              <a:t>Kay Montague and Bo Davis – Managers</a:t>
            </a:r>
          </a:p>
          <a:p>
            <a:r>
              <a:rPr lang="en-US" sz="3600" dirty="0" smtClean="0"/>
              <a:t>8 Reviewers</a:t>
            </a:r>
          </a:p>
          <a:p>
            <a:endParaRPr lang="en-US" sz="3600" dirty="0"/>
          </a:p>
        </p:txBody>
      </p:sp>
    </p:spTree>
    <p:extLst>
      <p:ext uri="{BB962C8B-B14F-4D97-AF65-F5344CB8AC3E}">
        <p14:creationId xmlns:p14="http://schemas.microsoft.com/office/powerpoint/2010/main" val="34480775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3" name="Content Placeholder 2"/>
          <p:cNvSpPr>
            <a:spLocks noGrp="1"/>
          </p:cNvSpPr>
          <p:nvPr>
            <p:ph idx="1"/>
          </p:nvPr>
        </p:nvSpPr>
        <p:spPr>
          <a:xfrm>
            <a:off x="0" y="1775191"/>
            <a:ext cx="9144000" cy="4625609"/>
          </a:xfrm>
        </p:spPr>
        <p:txBody>
          <a:bodyPr>
            <a:normAutofit/>
          </a:bodyPr>
          <a:lstStyle/>
          <a:p>
            <a:r>
              <a:rPr lang="en-US" sz="3600" dirty="0" smtClean="0"/>
              <a:t>Federal Insecticide, Fungicide and Rodenticide Act (FIFRA)</a:t>
            </a:r>
            <a:endParaRPr lang="en-US" sz="3600" dirty="0"/>
          </a:p>
          <a:p>
            <a:r>
              <a:rPr lang="en-US" sz="3600" dirty="0" smtClean="0"/>
              <a:t>Rule Making</a:t>
            </a:r>
          </a:p>
          <a:p>
            <a:r>
              <a:rPr lang="en-US" sz="3600" dirty="0" smtClean="0"/>
              <a:t>Internal policies – Voluntary requirements</a:t>
            </a:r>
            <a:endParaRPr lang="en-US" sz="3600" dirty="0"/>
          </a:p>
        </p:txBody>
      </p:sp>
    </p:spTree>
    <p:extLst>
      <p:ext uri="{BB962C8B-B14F-4D97-AF65-F5344CB8AC3E}">
        <p14:creationId xmlns:p14="http://schemas.microsoft.com/office/powerpoint/2010/main" val="43432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sz="3600" dirty="0" smtClean="0"/>
              <a:t>Pesticide Registration Improvement </a:t>
            </a:r>
            <a:r>
              <a:rPr lang="en-US" sz="3600" dirty="0" smtClean="0"/>
              <a:t>Act (third version)</a:t>
            </a:r>
            <a:endParaRPr lang="en-US" sz="3600" dirty="0"/>
          </a:p>
        </p:txBody>
      </p:sp>
    </p:spTree>
    <p:extLst>
      <p:ext uri="{BB962C8B-B14F-4D97-AF65-F5344CB8AC3E}">
        <p14:creationId xmlns:p14="http://schemas.microsoft.com/office/powerpoint/2010/main" val="33186150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discuss?</a:t>
            </a:r>
            <a:endParaRPr lang="en-US" dirty="0"/>
          </a:p>
        </p:txBody>
      </p:sp>
    </p:spTree>
    <p:extLst>
      <p:ext uri="{BB962C8B-B14F-4D97-AF65-F5344CB8AC3E}">
        <p14:creationId xmlns:p14="http://schemas.microsoft.com/office/powerpoint/2010/main" val="9623603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don’t talk about:</a:t>
            </a:r>
            <a:endParaRPr lang="en-US" dirty="0"/>
          </a:p>
        </p:txBody>
      </p:sp>
      <p:sp>
        <p:nvSpPr>
          <p:cNvPr id="3" name="Content Placeholder 2"/>
          <p:cNvSpPr>
            <a:spLocks noGrp="1"/>
          </p:cNvSpPr>
          <p:nvPr>
            <p:ph idx="1"/>
          </p:nvPr>
        </p:nvSpPr>
        <p:spPr>
          <a:xfrm>
            <a:off x="0" y="1775191"/>
            <a:ext cx="9144000" cy="4625609"/>
          </a:xfrm>
        </p:spPr>
        <p:txBody>
          <a:bodyPr>
            <a:normAutofit/>
          </a:bodyPr>
          <a:lstStyle/>
          <a:p>
            <a:r>
              <a:rPr lang="en-US" sz="4000" dirty="0" smtClean="0"/>
              <a:t>EPA Policy</a:t>
            </a:r>
          </a:p>
          <a:p>
            <a:r>
              <a:rPr lang="en-US" sz="4000" dirty="0" smtClean="0"/>
              <a:t>Confidential Business Information </a:t>
            </a:r>
            <a:r>
              <a:rPr lang="en-US" sz="4000" dirty="0" smtClean="0"/>
              <a:t>(CBI</a:t>
            </a:r>
            <a:r>
              <a:rPr lang="en-US" sz="4000" dirty="0" smtClean="0"/>
              <a:t>)</a:t>
            </a:r>
            <a:endParaRPr lang="en-US" sz="4000" dirty="0"/>
          </a:p>
        </p:txBody>
      </p:sp>
    </p:spTree>
    <p:extLst>
      <p:ext uri="{BB962C8B-B14F-4D97-AF65-F5344CB8AC3E}">
        <p14:creationId xmlns:p14="http://schemas.microsoft.com/office/powerpoint/2010/main" val="3002460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a:xfrm>
            <a:off x="0" y="1549415"/>
            <a:ext cx="9144000" cy="4625609"/>
          </a:xfrm>
        </p:spPr>
        <p:txBody>
          <a:bodyPr>
            <a:noAutofit/>
          </a:bodyPr>
          <a:lstStyle/>
          <a:p>
            <a:r>
              <a:rPr lang="en-US" sz="3600" b="1" u="sng" dirty="0" smtClean="0"/>
              <a:t>Herbicide Resistance – by far the #</a:t>
            </a:r>
            <a:r>
              <a:rPr lang="en-US" sz="3600" b="1" u="sng" dirty="0" smtClean="0"/>
              <a:t>1 topic!</a:t>
            </a:r>
            <a:endParaRPr lang="en-US" sz="3600" b="1" u="sng" dirty="0"/>
          </a:p>
          <a:p>
            <a:pPr lvl="1"/>
            <a:r>
              <a:rPr lang="en-US" sz="3600" dirty="0" smtClean="0"/>
              <a:t>Meeting with Steve Bradbury</a:t>
            </a:r>
          </a:p>
          <a:p>
            <a:pPr lvl="1"/>
            <a:r>
              <a:rPr lang="en-US" sz="3600" dirty="0" smtClean="0"/>
              <a:t>Work with Resistance Management Team</a:t>
            </a:r>
          </a:p>
          <a:p>
            <a:pPr lvl="2"/>
            <a:r>
              <a:rPr lang="en-US" sz="3600" dirty="0" smtClean="0"/>
              <a:t>Common Resistance Terms List for all disciplines</a:t>
            </a:r>
          </a:p>
          <a:p>
            <a:pPr lvl="1"/>
            <a:r>
              <a:rPr lang="en-US" sz="3600" dirty="0" smtClean="0"/>
              <a:t>Attendance at WSSA Resistance Workshop</a:t>
            </a:r>
          </a:p>
          <a:p>
            <a:pPr lvl="1"/>
            <a:r>
              <a:rPr lang="en-US" sz="3600" dirty="0" smtClean="0"/>
              <a:t>Attendance at Economic Research Service Herbicide Resistance Meeting</a:t>
            </a:r>
          </a:p>
        </p:txBody>
      </p:sp>
    </p:spTree>
    <p:extLst>
      <p:ext uri="{BB962C8B-B14F-4D97-AF65-F5344CB8AC3E}">
        <p14:creationId xmlns:p14="http://schemas.microsoft.com/office/powerpoint/2010/main" val="32240773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a:xfrm>
            <a:off x="0" y="1775191"/>
            <a:ext cx="9144000" cy="4625609"/>
          </a:xfrm>
        </p:spPr>
        <p:txBody>
          <a:bodyPr>
            <a:normAutofit/>
          </a:bodyPr>
          <a:lstStyle/>
          <a:p>
            <a:r>
              <a:rPr lang="en-US" sz="3600" dirty="0" smtClean="0"/>
              <a:t>National Pollution Discharge Elimination System (NPDES)</a:t>
            </a:r>
          </a:p>
          <a:p>
            <a:r>
              <a:rPr lang="en-US" sz="3600" dirty="0" smtClean="0"/>
              <a:t>Plant Tech Team</a:t>
            </a:r>
          </a:p>
          <a:p>
            <a:r>
              <a:rPr lang="en-US" sz="3600" dirty="0" smtClean="0"/>
              <a:t>IR4 </a:t>
            </a:r>
          </a:p>
          <a:p>
            <a:r>
              <a:rPr lang="en-US" sz="3600" dirty="0" smtClean="0"/>
              <a:t>GMOs/Selection for Naturally Occurring Herbicide Tolerance</a:t>
            </a:r>
          </a:p>
          <a:p>
            <a:r>
              <a:rPr lang="en-US" sz="3600" dirty="0" smtClean="0"/>
              <a:t>Pesticide Problems</a:t>
            </a:r>
          </a:p>
          <a:p>
            <a:r>
              <a:rPr lang="en-US" sz="3600" dirty="0" smtClean="0"/>
              <a:t>IPM</a:t>
            </a:r>
            <a:endParaRPr lang="en-US" sz="3600" dirty="0"/>
          </a:p>
        </p:txBody>
      </p:sp>
    </p:spTree>
    <p:extLst>
      <p:ext uri="{BB962C8B-B14F-4D97-AF65-F5344CB8AC3E}">
        <p14:creationId xmlns:p14="http://schemas.microsoft.com/office/powerpoint/2010/main" val="18912929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Impressions:</a:t>
            </a:r>
            <a:endParaRPr lang="en-US" dirty="0"/>
          </a:p>
        </p:txBody>
      </p:sp>
      <p:sp>
        <p:nvSpPr>
          <p:cNvPr id="3" name="Content Placeholder 2"/>
          <p:cNvSpPr>
            <a:spLocks noGrp="1"/>
          </p:cNvSpPr>
          <p:nvPr>
            <p:ph idx="1"/>
          </p:nvPr>
        </p:nvSpPr>
        <p:spPr/>
        <p:txBody>
          <a:bodyPr>
            <a:noAutofit/>
          </a:bodyPr>
          <a:lstStyle/>
          <a:p>
            <a:r>
              <a:rPr lang="en-US" sz="4000" dirty="0" smtClean="0"/>
              <a:t>Very thin work force</a:t>
            </a:r>
          </a:p>
          <a:p>
            <a:pPr lvl="1"/>
            <a:r>
              <a:rPr lang="en-US" sz="4000" dirty="0" smtClean="0"/>
              <a:t>Very few reviewers</a:t>
            </a:r>
          </a:p>
          <a:p>
            <a:pPr lvl="2"/>
            <a:r>
              <a:rPr lang="en-US" sz="4000" dirty="0" smtClean="0"/>
              <a:t>Workforce reduced by 30-50%</a:t>
            </a:r>
          </a:p>
          <a:p>
            <a:pPr lvl="1"/>
            <a:r>
              <a:rPr lang="en-US" sz="4000" dirty="0" smtClean="0"/>
              <a:t>A large number of cases to consider</a:t>
            </a:r>
          </a:p>
          <a:p>
            <a:pPr lvl="1"/>
            <a:r>
              <a:rPr lang="en-US" sz="4000" dirty="0" smtClean="0"/>
              <a:t>Time pressure from PRIA</a:t>
            </a:r>
            <a:endParaRPr lang="en-US" sz="4000" dirty="0"/>
          </a:p>
        </p:txBody>
      </p:sp>
    </p:spTree>
    <p:extLst>
      <p:ext uri="{BB962C8B-B14F-4D97-AF65-F5344CB8AC3E}">
        <p14:creationId xmlns:p14="http://schemas.microsoft.com/office/powerpoint/2010/main" val="409359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SSA Logo 2.jpg"/>
          <p:cNvPicPr>
            <a:picLocks noGrp="1" noChangeAspect="1"/>
          </p:cNvPicPr>
          <p:nvPr>
            <p:ph idx="4294967295"/>
          </p:nvPr>
        </p:nvPicPr>
        <p:blipFill>
          <a:blip r:embed="rId2">
            <a:extLst>
              <a:ext uri="{28A0092B-C50C-407E-A947-70E740481C1C}">
                <a14:useLocalDpi xmlns:a14="http://schemas.microsoft.com/office/drawing/2010/main" val="0"/>
              </a:ext>
            </a:extLst>
          </a:blip>
          <a:srcRect l="2642" r="2642"/>
          <a:stretch>
            <a:fillRect/>
          </a:stretch>
        </p:blipFill>
        <p:spPr>
          <a:xfrm>
            <a:off x="3048000" y="436392"/>
            <a:ext cx="3048000" cy="1676400"/>
          </a:xfrm>
        </p:spPr>
      </p:pic>
      <p:pic>
        <p:nvPicPr>
          <p:cNvPr id="5" name="Picture 4" descr="WSSA Logo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82063"/>
            <a:ext cx="2540000" cy="2540000"/>
          </a:xfrm>
          <a:prstGeom prst="rect">
            <a:avLst/>
          </a:prstGeom>
        </p:spPr>
      </p:pic>
      <p:pic>
        <p:nvPicPr>
          <p:cNvPr id="6" name="Picture 5" descr="WSSA Logo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954" y="2409582"/>
            <a:ext cx="4749800" cy="1714500"/>
          </a:xfrm>
          <a:prstGeom prst="rect">
            <a:avLst/>
          </a:prstGeom>
        </p:spPr>
      </p:pic>
      <p:pic>
        <p:nvPicPr>
          <p:cNvPr id="7" name="Picture 6" descr="WSSA Logo 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100" y="4124082"/>
            <a:ext cx="3898900" cy="2082800"/>
          </a:xfrm>
          <a:prstGeom prst="rect">
            <a:avLst/>
          </a:prstGeom>
        </p:spPr>
      </p:pic>
      <p:pic>
        <p:nvPicPr>
          <p:cNvPr id="8" name="Picture 7" descr="WSSA Logo 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954" y="4948115"/>
            <a:ext cx="4394200" cy="1854200"/>
          </a:xfrm>
          <a:prstGeom prst="rect">
            <a:avLst/>
          </a:prstGeom>
        </p:spPr>
      </p:pic>
      <p:sp>
        <p:nvSpPr>
          <p:cNvPr id="9" name="TextBox 8"/>
          <p:cNvSpPr txBox="1"/>
          <p:nvPr/>
        </p:nvSpPr>
        <p:spPr>
          <a:xfrm>
            <a:off x="273538" y="535355"/>
            <a:ext cx="3106616" cy="1323439"/>
          </a:xfrm>
          <a:prstGeom prst="rect">
            <a:avLst/>
          </a:prstGeom>
          <a:noFill/>
        </p:spPr>
        <p:txBody>
          <a:bodyPr wrap="square" rtlCol="0">
            <a:spAutoFit/>
          </a:bodyPr>
          <a:lstStyle/>
          <a:p>
            <a:r>
              <a:rPr lang="en-US" sz="4000" dirty="0" smtClean="0"/>
              <a:t>The weeds WSSA!</a:t>
            </a:r>
            <a:endParaRPr lang="en-US" sz="4000" dirty="0"/>
          </a:p>
        </p:txBody>
      </p:sp>
    </p:spTree>
    <p:extLst>
      <p:ext uri="{BB962C8B-B14F-4D97-AF65-F5344CB8AC3E}">
        <p14:creationId xmlns:p14="http://schemas.microsoft.com/office/powerpoint/2010/main" val="23035035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Impressions:</a:t>
            </a:r>
            <a:endParaRPr lang="en-US" dirty="0"/>
          </a:p>
        </p:txBody>
      </p:sp>
      <p:sp>
        <p:nvSpPr>
          <p:cNvPr id="4" name="Content Placeholder 3"/>
          <p:cNvSpPr>
            <a:spLocks noGrp="1"/>
          </p:cNvSpPr>
          <p:nvPr>
            <p:ph idx="1"/>
          </p:nvPr>
        </p:nvSpPr>
        <p:spPr>
          <a:xfrm>
            <a:off x="0" y="1690525"/>
            <a:ext cx="9144000" cy="4625609"/>
          </a:xfrm>
        </p:spPr>
        <p:txBody>
          <a:bodyPr>
            <a:noAutofit/>
          </a:bodyPr>
          <a:lstStyle/>
          <a:p>
            <a:pPr marL="342900" lvl="1" indent="-342900">
              <a:buFont typeface="Arial"/>
              <a:buChar char="•"/>
            </a:pPr>
            <a:r>
              <a:rPr lang="en-US" sz="3600" dirty="0" smtClean="0"/>
              <a:t>Staff expertise is governed by who applies for the positions and federal hiring guidelines </a:t>
            </a:r>
          </a:p>
          <a:p>
            <a:pPr marL="342900" lvl="1" indent="-342900">
              <a:buFont typeface="Arial"/>
              <a:buChar char="•"/>
            </a:pPr>
            <a:r>
              <a:rPr lang="en-US" sz="3600" dirty="0" smtClean="0"/>
              <a:t>The most effective people balance science, policy and practicality in their decisions </a:t>
            </a:r>
          </a:p>
          <a:p>
            <a:pPr marL="342900" lvl="1" indent="-342900">
              <a:buFont typeface="Arial"/>
              <a:buChar char="•"/>
            </a:pPr>
            <a:r>
              <a:rPr lang="en-US" sz="3600" dirty="0" smtClean="0"/>
              <a:t>There is a continuing need for workforce development and training</a:t>
            </a:r>
          </a:p>
          <a:p>
            <a:pPr marL="342900" lvl="1" indent="-342900">
              <a:buFont typeface="Arial"/>
              <a:buChar char="•"/>
            </a:pPr>
            <a:r>
              <a:rPr lang="en-US" sz="3600" dirty="0" smtClean="0"/>
              <a:t>But, do they have the time?</a:t>
            </a:r>
          </a:p>
          <a:p>
            <a:endParaRPr lang="en-US" sz="3600" dirty="0"/>
          </a:p>
        </p:txBody>
      </p:sp>
    </p:spTree>
    <p:extLst>
      <p:ext uri="{BB962C8B-B14F-4D97-AF65-F5344CB8AC3E}">
        <p14:creationId xmlns:p14="http://schemas.microsoft.com/office/powerpoint/2010/main" val="41078338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5776" y="-137229"/>
            <a:ext cx="5002213" cy="1143000"/>
          </a:xfrm>
        </p:spPr>
        <p:txBody>
          <a:bodyPr/>
          <a:lstStyle/>
          <a:p>
            <a:r>
              <a:rPr lang="en-US" dirty="0" smtClean="0">
                <a:solidFill>
                  <a:srgbClr val="000090"/>
                </a:solidFill>
              </a:rPr>
              <a:t>Some Impressions:</a:t>
            </a:r>
            <a:endParaRPr lang="en-US" dirty="0">
              <a:solidFill>
                <a:srgbClr val="000090"/>
              </a:solidFill>
            </a:endParaRPr>
          </a:p>
        </p:txBody>
      </p:sp>
      <p:pic>
        <p:nvPicPr>
          <p:cNvPr id="5" name="Picture 4" descr="Funn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651" y="1891860"/>
            <a:ext cx="3931973" cy="3984869"/>
          </a:xfrm>
          <a:prstGeom prst="rect">
            <a:avLst/>
          </a:prstGeom>
        </p:spPr>
      </p:pic>
      <p:sp>
        <p:nvSpPr>
          <p:cNvPr id="6" name="TextBox 5"/>
          <p:cNvSpPr txBox="1"/>
          <p:nvPr/>
        </p:nvSpPr>
        <p:spPr>
          <a:xfrm>
            <a:off x="620889" y="981288"/>
            <a:ext cx="7930444" cy="707886"/>
          </a:xfrm>
          <a:prstGeom prst="rect">
            <a:avLst/>
          </a:prstGeom>
          <a:noFill/>
        </p:spPr>
        <p:txBody>
          <a:bodyPr wrap="square" rtlCol="0">
            <a:spAutoFit/>
          </a:bodyPr>
          <a:lstStyle/>
          <a:p>
            <a:pPr algn="ctr"/>
            <a:r>
              <a:rPr lang="en-US" sz="4000" dirty="0" smtClean="0"/>
              <a:t>Information from BEAD, EFED, HED</a:t>
            </a:r>
            <a:endParaRPr lang="en-US" sz="4000" dirty="0"/>
          </a:p>
        </p:txBody>
      </p:sp>
      <p:sp>
        <p:nvSpPr>
          <p:cNvPr id="7" name="Down Arrow 6"/>
          <p:cNvSpPr/>
          <p:nvPr/>
        </p:nvSpPr>
        <p:spPr>
          <a:xfrm>
            <a:off x="4571999" y="1712285"/>
            <a:ext cx="488461" cy="1296638"/>
          </a:xfrm>
          <a:prstGeom prst="down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5111" y="5876729"/>
            <a:ext cx="8479695" cy="707886"/>
          </a:xfrm>
          <a:prstGeom prst="rect">
            <a:avLst/>
          </a:prstGeom>
          <a:noFill/>
        </p:spPr>
        <p:txBody>
          <a:bodyPr wrap="square" rtlCol="0">
            <a:spAutoFit/>
          </a:bodyPr>
          <a:lstStyle/>
          <a:p>
            <a:pPr algn="ctr"/>
            <a:r>
              <a:rPr lang="en-US" sz="4000" dirty="0" smtClean="0"/>
              <a:t>Decision by the Registration Division</a:t>
            </a:r>
            <a:endParaRPr lang="en-US" sz="4000" dirty="0"/>
          </a:p>
        </p:txBody>
      </p:sp>
    </p:spTree>
    <p:extLst>
      <p:ext uri="{BB962C8B-B14F-4D97-AF65-F5344CB8AC3E}">
        <p14:creationId xmlns:p14="http://schemas.microsoft.com/office/powerpoint/2010/main" val="11049807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554" y="60325"/>
            <a:ext cx="5002213" cy="1143000"/>
          </a:xfrm>
        </p:spPr>
        <p:txBody>
          <a:bodyPr/>
          <a:lstStyle/>
          <a:p>
            <a:r>
              <a:rPr lang="en-US" dirty="0" smtClean="0">
                <a:solidFill>
                  <a:srgbClr val="000090"/>
                </a:solidFill>
              </a:rPr>
              <a:t>Some Impressions:</a:t>
            </a:r>
            <a:endParaRPr lang="en-US" dirty="0">
              <a:solidFill>
                <a:srgbClr val="000090"/>
              </a:solidFill>
            </a:endParaRPr>
          </a:p>
        </p:txBody>
      </p:sp>
      <p:sp>
        <p:nvSpPr>
          <p:cNvPr id="6" name="TextBox 5"/>
          <p:cNvSpPr txBox="1"/>
          <p:nvPr/>
        </p:nvSpPr>
        <p:spPr>
          <a:xfrm>
            <a:off x="1016011" y="1065954"/>
            <a:ext cx="7072923" cy="707886"/>
          </a:xfrm>
          <a:prstGeom prst="rect">
            <a:avLst/>
          </a:prstGeom>
          <a:noFill/>
        </p:spPr>
        <p:txBody>
          <a:bodyPr wrap="square" rtlCol="0">
            <a:spAutoFit/>
          </a:bodyPr>
          <a:lstStyle/>
          <a:p>
            <a:pPr algn="ctr"/>
            <a:r>
              <a:rPr lang="en-US" sz="4000" b="1" dirty="0" smtClean="0"/>
              <a:t>The “Risk Cup”</a:t>
            </a:r>
            <a:endParaRPr lang="en-US"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078" y="1712285"/>
            <a:ext cx="6162787" cy="3923641"/>
          </a:xfrm>
          <a:prstGeom prst="rect">
            <a:avLst/>
          </a:prstGeom>
        </p:spPr>
      </p:pic>
    </p:spTree>
    <p:extLst>
      <p:ext uri="{BB962C8B-B14F-4D97-AF65-F5344CB8AC3E}">
        <p14:creationId xmlns:p14="http://schemas.microsoft.com/office/powerpoint/2010/main" val="29260492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Impressions:</a:t>
            </a:r>
            <a:endParaRPr lang="en-US" dirty="0"/>
          </a:p>
        </p:txBody>
      </p:sp>
      <p:sp>
        <p:nvSpPr>
          <p:cNvPr id="3" name="Content Placeholder 2"/>
          <p:cNvSpPr>
            <a:spLocks noGrp="1"/>
          </p:cNvSpPr>
          <p:nvPr>
            <p:ph idx="1"/>
          </p:nvPr>
        </p:nvSpPr>
        <p:spPr>
          <a:xfrm>
            <a:off x="0" y="1775191"/>
            <a:ext cx="9144000" cy="4625609"/>
          </a:xfrm>
        </p:spPr>
        <p:txBody>
          <a:bodyPr>
            <a:noAutofit/>
          </a:bodyPr>
          <a:lstStyle/>
          <a:p>
            <a:r>
              <a:rPr lang="en-US" sz="3600" dirty="0" smtClean="0"/>
              <a:t>The job of OPP is to register pesticides</a:t>
            </a:r>
          </a:p>
          <a:p>
            <a:pPr lvl="1"/>
            <a:r>
              <a:rPr lang="en-US" sz="3600" dirty="0" smtClean="0"/>
              <a:t>Find ways to safely allow their use</a:t>
            </a:r>
          </a:p>
          <a:p>
            <a:pPr lvl="1"/>
            <a:r>
              <a:rPr lang="en-US" sz="3600" dirty="0" smtClean="0"/>
              <a:t>They make very conservative assessments</a:t>
            </a:r>
          </a:p>
          <a:p>
            <a:pPr lvl="2"/>
            <a:r>
              <a:rPr lang="en-US" sz="3600" dirty="0" smtClean="0"/>
              <a:t>The job is protect </a:t>
            </a:r>
            <a:r>
              <a:rPr lang="en-US" sz="3600" dirty="0" smtClean="0"/>
              <a:t>everyone</a:t>
            </a:r>
            <a:endParaRPr lang="en-US" sz="3600" dirty="0" smtClean="0"/>
          </a:p>
        </p:txBody>
      </p:sp>
    </p:spTree>
    <p:extLst>
      <p:ext uri="{BB962C8B-B14F-4D97-AF65-F5344CB8AC3E}">
        <p14:creationId xmlns:p14="http://schemas.microsoft.com/office/powerpoint/2010/main" val="42097691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Impressions:</a:t>
            </a:r>
            <a:endParaRPr lang="en-US" dirty="0"/>
          </a:p>
        </p:txBody>
      </p:sp>
      <p:sp>
        <p:nvSpPr>
          <p:cNvPr id="3" name="Content Placeholder 2"/>
          <p:cNvSpPr>
            <a:spLocks noGrp="1"/>
          </p:cNvSpPr>
          <p:nvPr>
            <p:ph idx="1"/>
          </p:nvPr>
        </p:nvSpPr>
        <p:spPr>
          <a:xfrm>
            <a:off x="0" y="1126085"/>
            <a:ext cx="9144000" cy="4625609"/>
          </a:xfrm>
        </p:spPr>
        <p:txBody>
          <a:bodyPr>
            <a:noAutofit/>
          </a:bodyPr>
          <a:lstStyle/>
          <a:p>
            <a:endParaRPr lang="en-US" sz="3600" dirty="0" smtClean="0"/>
          </a:p>
          <a:p>
            <a:pPr lvl="1"/>
            <a:r>
              <a:rPr lang="en-US" sz="3600" dirty="0" smtClean="0"/>
              <a:t>Try to employ mitigation </a:t>
            </a:r>
          </a:p>
          <a:p>
            <a:pPr lvl="2"/>
            <a:r>
              <a:rPr lang="en-US" sz="3600" dirty="0" smtClean="0"/>
              <a:t>Models and tests can give good risk assessment estimates, but faulty inputs can inflate the risk estimate</a:t>
            </a:r>
          </a:p>
          <a:p>
            <a:pPr lvl="2"/>
            <a:r>
              <a:rPr lang="en-US" sz="3600" dirty="0" smtClean="0"/>
              <a:t>Are there measures, for example buffers or application technologies, than can reduce the risk?</a:t>
            </a:r>
          </a:p>
          <a:p>
            <a:pPr lvl="1"/>
            <a:endParaRPr lang="en-US" sz="3600" dirty="0"/>
          </a:p>
        </p:txBody>
      </p:sp>
    </p:spTree>
    <p:extLst>
      <p:ext uri="{BB962C8B-B14F-4D97-AF65-F5344CB8AC3E}">
        <p14:creationId xmlns:p14="http://schemas.microsoft.com/office/powerpoint/2010/main" val="30793539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Impressions:</a:t>
            </a:r>
            <a:endParaRPr lang="en-US" dirty="0"/>
          </a:p>
        </p:txBody>
      </p:sp>
      <p:sp>
        <p:nvSpPr>
          <p:cNvPr id="4" name="Content Placeholder 3"/>
          <p:cNvSpPr>
            <a:spLocks noGrp="1"/>
          </p:cNvSpPr>
          <p:nvPr>
            <p:ph idx="1"/>
          </p:nvPr>
        </p:nvSpPr>
        <p:spPr/>
        <p:txBody>
          <a:bodyPr>
            <a:normAutofit/>
          </a:bodyPr>
          <a:lstStyle/>
          <a:p>
            <a:r>
              <a:rPr lang="en-US" sz="3600" dirty="0" smtClean="0"/>
              <a:t>This position, and really the work of Steve and Jill,  has greatly  raised the stature and visibility of weed science and the WSSA, not only at the EPA but also at other federal agencies like USDA Pest Management Policy</a:t>
            </a:r>
            <a:endParaRPr lang="en-US" sz="3600" dirty="0"/>
          </a:p>
        </p:txBody>
      </p:sp>
    </p:spTree>
    <p:extLst>
      <p:ext uri="{BB962C8B-B14F-4D97-AF65-F5344CB8AC3E}">
        <p14:creationId xmlns:p14="http://schemas.microsoft.com/office/powerpoint/2010/main" val="33622122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Impressions:</a:t>
            </a:r>
            <a:endParaRPr lang="en-US" dirty="0"/>
          </a:p>
        </p:txBody>
      </p:sp>
      <p:sp>
        <p:nvSpPr>
          <p:cNvPr id="4" name="Content Placeholder 3"/>
          <p:cNvSpPr>
            <a:spLocks noGrp="1"/>
          </p:cNvSpPr>
          <p:nvPr>
            <p:ph idx="1"/>
          </p:nvPr>
        </p:nvSpPr>
        <p:spPr/>
        <p:txBody>
          <a:bodyPr>
            <a:normAutofit/>
          </a:bodyPr>
          <a:lstStyle/>
          <a:p>
            <a:r>
              <a:rPr lang="en-US" sz="4000" dirty="0" smtClean="0"/>
              <a:t>I have already been given incredible access – I have been invited to participate in many meetings and discussions plus the people I talk to have been very candid and open in our conversations</a:t>
            </a:r>
            <a:endParaRPr lang="en-US" sz="4000" dirty="0"/>
          </a:p>
        </p:txBody>
      </p:sp>
    </p:spTree>
    <p:extLst>
      <p:ext uri="{BB962C8B-B14F-4D97-AF65-F5344CB8AC3E}">
        <p14:creationId xmlns:p14="http://schemas.microsoft.com/office/powerpoint/2010/main" val="27489530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Impressions:</a:t>
            </a:r>
            <a:endParaRPr lang="en-US" dirty="0"/>
          </a:p>
        </p:txBody>
      </p:sp>
      <p:sp>
        <p:nvSpPr>
          <p:cNvPr id="4" name="Content Placeholder 3"/>
          <p:cNvSpPr>
            <a:spLocks noGrp="1"/>
          </p:cNvSpPr>
          <p:nvPr>
            <p:ph idx="1"/>
          </p:nvPr>
        </p:nvSpPr>
        <p:spPr/>
        <p:txBody>
          <a:bodyPr>
            <a:normAutofit/>
          </a:bodyPr>
          <a:lstStyle/>
          <a:p>
            <a:r>
              <a:rPr lang="en-US" sz="3600" dirty="0" smtClean="0"/>
              <a:t>The Federal Government shutdown disrupted the work flow – they probably have not recovered from this yet</a:t>
            </a:r>
            <a:endParaRPr lang="en-US" sz="3600" dirty="0"/>
          </a:p>
        </p:txBody>
      </p:sp>
    </p:spTree>
    <p:extLst>
      <p:ext uri="{BB962C8B-B14F-4D97-AF65-F5344CB8AC3E}">
        <p14:creationId xmlns:p14="http://schemas.microsoft.com/office/powerpoint/2010/main" val="14729075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p:txBody>
          <a:bodyPr>
            <a:normAutofit/>
          </a:bodyPr>
          <a:lstStyle/>
          <a:p>
            <a:r>
              <a:rPr lang="en-US" sz="3600" dirty="0" smtClean="0"/>
              <a:t>Need to connect with liaisons for Entomology  (Mark </a:t>
            </a:r>
            <a:r>
              <a:rPr lang="en-US" sz="3600" dirty="0" err="1" smtClean="0"/>
              <a:t>Whalon</a:t>
            </a:r>
            <a:r>
              <a:rPr lang="en-US" sz="3600" dirty="0" smtClean="0"/>
              <a:t>, MSU) and Plant Pathology (still to be named)</a:t>
            </a:r>
            <a:endParaRPr lang="en-US" sz="3600" dirty="0"/>
          </a:p>
        </p:txBody>
      </p:sp>
    </p:spTree>
    <p:extLst>
      <p:ext uri="{BB962C8B-B14F-4D97-AF65-F5344CB8AC3E}">
        <p14:creationId xmlns:p14="http://schemas.microsoft.com/office/powerpoint/2010/main" val="6531015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p:txBody>
          <a:bodyPr>
            <a:noAutofit/>
          </a:bodyPr>
          <a:lstStyle/>
          <a:p>
            <a:r>
              <a:rPr lang="en-US" sz="3600" dirty="0" smtClean="0"/>
              <a:t>The Registration Division is being reorganized</a:t>
            </a:r>
          </a:p>
          <a:p>
            <a:pPr lvl="1"/>
            <a:r>
              <a:rPr lang="en-US" sz="3600" dirty="0" smtClean="0"/>
              <a:t>It is certain that there will be some people with little to no weed science or herbicide background handling these registrations</a:t>
            </a:r>
          </a:p>
          <a:p>
            <a:pPr lvl="1"/>
            <a:r>
              <a:rPr lang="en-US" sz="3600" dirty="0" smtClean="0"/>
              <a:t>Need for basic weed science training, seminars, field experiences  </a:t>
            </a:r>
            <a:endParaRPr lang="en-US" sz="3600" dirty="0"/>
          </a:p>
        </p:txBody>
      </p:sp>
    </p:spTree>
    <p:extLst>
      <p:ext uri="{BB962C8B-B14F-4D97-AF65-F5344CB8AC3E}">
        <p14:creationId xmlns:p14="http://schemas.microsoft.com/office/powerpoint/2010/main" val="5710987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2220" y="274638"/>
            <a:ext cx="9144000" cy="1143000"/>
          </a:xfrm>
        </p:spPr>
        <p:txBody>
          <a:bodyPr>
            <a:normAutofit fontScale="90000"/>
          </a:bodyPr>
          <a:lstStyle/>
          <a:p>
            <a:r>
              <a:rPr lang="en-US" dirty="0" smtClean="0">
                <a:solidFill>
                  <a:srgbClr val="000090"/>
                </a:solidFill>
              </a:rPr>
              <a:t>A little history on the Liaison position:</a:t>
            </a:r>
            <a:endParaRPr lang="en-US" dirty="0">
              <a:solidFill>
                <a:srgbClr val="000090"/>
              </a:solidFill>
            </a:endParaRPr>
          </a:p>
        </p:txBody>
      </p:sp>
      <p:sp>
        <p:nvSpPr>
          <p:cNvPr id="3" name="Content Placeholder 2"/>
          <p:cNvSpPr>
            <a:spLocks noGrp="1"/>
          </p:cNvSpPr>
          <p:nvPr>
            <p:ph idx="4294967295"/>
          </p:nvPr>
        </p:nvSpPr>
        <p:spPr>
          <a:xfrm>
            <a:off x="507996" y="1402646"/>
            <a:ext cx="8229600" cy="4525963"/>
          </a:xfrm>
        </p:spPr>
        <p:txBody>
          <a:bodyPr>
            <a:normAutofit/>
          </a:bodyPr>
          <a:lstStyle/>
          <a:p>
            <a:r>
              <a:rPr lang="en-US" sz="3600" dirty="0" smtClean="0"/>
              <a:t>Steve Dewey first liaison, serving for 2 years 2007-2008) </a:t>
            </a:r>
          </a:p>
          <a:p>
            <a:r>
              <a:rPr lang="en-US" sz="3600" dirty="0" smtClean="0"/>
              <a:t>Jill Schroeder served from 2009 -2013 (4.5 years)</a:t>
            </a:r>
            <a:endParaRPr lang="en-US" sz="3600" dirty="0"/>
          </a:p>
        </p:txBody>
      </p:sp>
      <p:pic>
        <p:nvPicPr>
          <p:cNvPr id="4" name="Picture 3" descr="iSteve Dew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4009292"/>
            <a:ext cx="2336800" cy="2578100"/>
          </a:xfrm>
          <a:prstGeom prst="rect">
            <a:avLst/>
          </a:prstGeom>
        </p:spPr>
      </p:pic>
      <p:pic>
        <p:nvPicPr>
          <p:cNvPr id="5" name="Picture 4" descr="Ji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869" y="3589216"/>
            <a:ext cx="3479800" cy="2336800"/>
          </a:xfrm>
          <a:prstGeom prst="rect">
            <a:avLst/>
          </a:prstGeom>
        </p:spPr>
      </p:pic>
    </p:spTree>
    <p:extLst>
      <p:ext uri="{BB962C8B-B14F-4D97-AF65-F5344CB8AC3E}">
        <p14:creationId xmlns:p14="http://schemas.microsoft.com/office/powerpoint/2010/main" val="22148272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normAutofit/>
          </a:bodyPr>
          <a:lstStyle/>
          <a:p>
            <a:r>
              <a:rPr lang="en-US" sz="3600" dirty="0" smtClean="0"/>
              <a:t>This has been a very worthwhile investment for WSSA and the challenge is to continue the great work of Steve and Jill.</a:t>
            </a:r>
            <a:endParaRPr lang="en-US" sz="3600" dirty="0"/>
          </a:p>
        </p:txBody>
      </p:sp>
    </p:spTree>
    <p:extLst>
      <p:ext uri="{BB962C8B-B14F-4D97-AF65-F5344CB8AC3E}">
        <p14:creationId xmlns:p14="http://schemas.microsoft.com/office/powerpoint/2010/main" val="24374124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Steve Dewey Photo.jpg"/>
          <p:cNvPicPr>
            <a:picLocks noGrp="1" noChangeAspect="1"/>
          </p:cNvPicPr>
          <p:nvPr>
            <p:ph idx="1"/>
          </p:nvPr>
        </p:nvPicPr>
        <p:blipFill>
          <a:blip r:embed="rId2">
            <a:extLst>
              <a:ext uri="{28A0092B-C50C-407E-A947-70E740481C1C}">
                <a14:useLocalDpi xmlns:a14="http://schemas.microsoft.com/office/drawing/2010/main" val="0"/>
              </a:ext>
            </a:extLst>
          </a:blip>
          <a:srcRect t="7841" b="7841"/>
          <a:stretch>
            <a:fillRect/>
          </a:stretch>
        </p:blipFill>
        <p:spPr/>
      </p:pic>
      <p:sp>
        <p:nvSpPr>
          <p:cNvPr id="5" name="TextBox 4"/>
          <p:cNvSpPr txBox="1"/>
          <p:nvPr/>
        </p:nvSpPr>
        <p:spPr>
          <a:xfrm>
            <a:off x="6076462" y="6410554"/>
            <a:ext cx="2610338" cy="369332"/>
          </a:xfrm>
          <a:prstGeom prst="rect">
            <a:avLst/>
          </a:prstGeom>
          <a:noFill/>
        </p:spPr>
        <p:txBody>
          <a:bodyPr wrap="square" rtlCol="0">
            <a:spAutoFit/>
          </a:bodyPr>
          <a:lstStyle/>
          <a:p>
            <a:pPr algn="ctr"/>
            <a:r>
              <a:rPr lang="en-US" dirty="0" smtClean="0"/>
              <a:t>Steve Dewey Photo</a:t>
            </a:r>
            <a:endParaRPr lang="en-US" dirty="0"/>
          </a:p>
        </p:txBody>
      </p:sp>
    </p:spTree>
    <p:extLst>
      <p:ext uri="{BB962C8B-B14F-4D97-AF65-F5344CB8AC3E}">
        <p14:creationId xmlns:p14="http://schemas.microsoft.com/office/powerpoint/2010/main" val="18159625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of the Liaison Position:</a:t>
            </a:r>
            <a:endParaRPr lang="en-US" dirty="0"/>
          </a:p>
        </p:txBody>
      </p:sp>
      <p:sp>
        <p:nvSpPr>
          <p:cNvPr id="3" name="Content Placeholder 2"/>
          <p:cNvSpPr>
            <a:spLocks noGrp="1"/>
          </p:cNvSpPr>
          <p:nvPr>
            <p:ph idx="1"/>
          </p:nvPr>
        </p:nvSpPr>
        <p:spPr>
          <a:xfrm>
            <a:off x="457200" y="1521193"/>
            <a:ext cx="8229600" cy="4625609"/>
          </a:xfrm>
        </p:spPr>
        <p:txBody>
          <a:bodyPr>
            <a:noAutofit/>
          </a:bodyPr>
          <a:lstStyle/>
          <a:p>
            <a:r>
              <a:rPr lang="en-US" sz="3600" dirty="0" smtClean="0"/>
              <a:t>For WSSA: To serve as a resource to EPA to help them make informed decisions, give them access to weed science information and expertise</a:t>
            </a:r>
          </a:p>
          <a:p>
            <a:r>
              <a:rPr lang="en-US" sz="3600" dirty="0" smtClean="0"/>
              <a:t>For the EPA: To help them tell their story, how the Agency works, who they are, and how decisions are may</a:t>
            </a:r>
          </a:p>
          <a:p>
            <a:r>
              <a:rPr lang="en-US" sz="3600" dirty="0" smtClean="0"/>
              <a:t>For both: Expose students and others to potential careers at the Agency</a:t>
            </a:r>
            <a:endParaRPr lang="en-US" sz="3600" dirty="0"/>
          </a:p>
        </p:txBody>
      </p:sp>
    </p:spTree>
    <p:extLst>
      <p:ext uri="{BB962C8B-B14F-4D97-AF65-F5344CB8AC3E}">
        <p14:creationId xmlns:p14="http://schemas.microsoft.com/office/powerpoint/2010/main" val="1948672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work?</a:t>
            </a:r>
            <a:endParaRPr lang="en-US" dirty="0"/>
          </a:p>
        </p:txBody>
      </p:sp>
      <p:sp>
        <p:nvSpPr>
          <p:cNvPr id="3" name="Content Placeholder 2"/>
          <p:cNvSpPr>
            <a:spLocks noGrp="1"/>
          </p:cNvSpPr>
          <p:nvPr>
            <p:ph idx="1"/>
          </p:nvPr>
        </p:nvSpPr>
        <p:spPr/>
        <p:txBody>
          <a:bodyPr>
            <a:normAutofit/>
          </a:bodyPr>
          <a:lstStyle/>
          <a:p>
            <a:r>
              <a:rPr lang="en-US" sz="3600" b="1" u="sng" dirty="0" smtClean="0"/>
              <a:t>A three way partnership:</a:t>
            </a:r>
          </a:p>
          <a:p>
            <a:pPr lvl="1"/>
            <a:r>
              <a:rPr lang="en-US" sz="3600" dirty="0" smtClean="0"/>
              <a:t>Kentucky contributes 25% of my time (salary)</a:t>
            </a:r>
          </a:p>
          <a:p>
            <a:pPr lvl="1"/>
            <a:r>
              <a:rPr lang="en-US" sz="3600" dirty="0" smtClean="0"/>
              <a:t>WSSA provides for travel expenses</a:t>
            </a:r>
          </a:p>
          <a:p>
            <a:pPr lvl="1"/>
            <a:r>
              <a:rPr lang="en-US" sz="3600" dirty="0" smtClean="0"/>
              <a:t>EPA gives access, space to work, and provides for security clearance</a:t>
            </a:r>
            <a:endParaRPr lang="en-US" sz="3600" dirty="0"/>
          </a:p>
        </p:txBody>
      </p:sp>
    </p:spTree>
    <p:extLst>
      <p:ext uri="{BB962C8B-B14F-4D97-AF65-F5344CB8AC3E}">
        <p14:creationId xmlns:p14="http://schemas.microsoft.com/office/powerpoint/2010/main" val="10137439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3998" y="39688"/>
            <a:ext cx="5080000" cy="1143000"/>
          </a:xfrm>
        </p:spPr>
        <p:txBody>
          <a:bodyPr>
            <a:normAutofit fontScale="90000"/>
          </a:bodyPr>
          <a:lstStyle/>
          <a:p>
            <a:r>
              <a:rPr lang="en-US" dirty="0" smtClean="0">
                <a:solidFill>
                  <a:srgbClr val="000090"/>
                </a:solidFill>
              </a:rPr>
              <a:t>Some Nuts and Bolts</a:t>
            </a:r>
            <a:endParaRPr lang="en-US" dirty="0">
              <a:solidFill>
                <a:srgbClr val="000090"/>
              </a:solidFill>
            </a:endParaRPr>
          </a:p>
        </p:txBody>
      </p:sp>
      <p:sp>
        <p:nvSpPr>
          <p:cNvPr id="3" name="Content Placeholder 2"/>
          <p:cNvSpPr>
            <a:spLocks noGrp="1"/>
          </p:cNvSpPr>
          <p:nvPr>
            <p:ph idx="4294967295"/>
          </p:nvPr>
        </p:nvSpPr>
        <p:spPr>
          <a:xfrm>
            <a:off x="0" y="1600200"/>
            <a:ext cx="8229600" cy="4525963"/>
          </a:xfrm>
        </p:spPr>
        <p:txBody>
          <a:bodyPr>
            <a:normAutofit/>
          </a:bodyPr>
          <a:lstStyle/>
          <a:p>
            <a:r>
              <a:rPr lang="en-US" sz="4000" dirty="0" smtClean="0"/>
              <a:t>Where is the EPA?</a:t>
            </a:r>
            <a:endParaRPr lang="en-US" sz="4000" dirty="0"/>
          </a:p>
        </p:txBody>
      </p:sp>
      <p:pic>
        <p:nvPicPr>
          <p:cNvPr id="5" name="Picture 4" descr="EPA 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78528" y="1892530"/>
            <a:ext cx="5674823" cy="4256118"/>
          </a:xfrm>
          <a:prstGeom prst="rect">
            <a:avLst/>
          </a:prstGeom>
        </p:spPr>
      </p:pic>
      <p:cxnSp>
        <p:nvCxnSpPr>
          <p:cNvPr id="7" name="Straight Arrow Connector 6"/>
          <p:cNvCxnSpPr/>
          <p:nvPr/>
        </p:nvCxnSpPr>
        <p:spPr>
          <a:xfrm flipV="1">
            <a:off x="3067538" y="4024923"/>
            <a:ext cx="2774462" cy="781539"/>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8" name="Picture 7" descr="EPA Fla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95" y="3747477"/>
            <a:ext cx="2704103" cy="2035908"/>
          </a:xfrm>
          <a:prstGeom prst="rect">
            <a:avLst/>
          </a:prstGeom>
        </p:spPr>
      </p:pic>
    </p:spTree>
    <p:extLst>
      <p:ext uri="{BB962C8B-B14F-4D97-AF65-F5344CB8AC3E}">
        <p14:creationId xmlns:p14="http://schemas.microsoft.com/office/powerpoint/2010/main" val="195652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details:</a:t>
            </a:r>
            <a:endParaRPr lang="en-US" dirty="0"/>
          </a:p>
        </p:txBody>
      </p:sp>
      <p:sp>
        <p:nvSpPr>
          <p:cNvPr id="3" name="Content Placeholder 2"/>
          <p:cNvSpPr>
            <a:spLocks noGrp="1"/>
          </p:cNvSpPr>
          <p:nvPr>
            <p:ph idx="1"/>
          </p:nvPr>
        </p:nvSpPr>
        <p:spPr>
          <a:xfrm>
            <a:off x="0" y="1380083"/>
            <a:ext cx="9144000" cy="4625609"/>
          </a:xfrm>
        </p:spPr>
        <p:txBody>
          <a:bodyPr>
            <a:noAutofit/>
          </a:bodyPr>
          <a:lstStyle/>
          <a:p>
            <a:r>
              <a:rPr lang="en-US" sz="3600" dirty="0" smtClean="0"/>
              <a:t>Go about once every 4-6 weeks</a:t>
            </a:r>
          </a:p>
          <a:p>
            <a:r>
              <a:rPr lang="en-US" sz="3600" dirty="0" smtClean="0"/>
              <a:t>Arrive Wednesday leave Friday</a:t>
            </a:r>
          </a:p>
          <a:p>
            <a:r>
              <a:rPr lang="en-US" sz="3600" dirty="0" smtClean="0"/>
              <a:t>When?</a:t>
            </a:r>
          </a:p>
          <a:p>
            <a:r>
              <a:rPr lang="en-US" sz="3600" dirty="0" smtClean="0"/>
              <a:t>The EPA Staff work schedule:</a:t>
            </a:r>
          </a:p>
          <a:p>
            <a:pPr lvl="1"/>
            <a:r>
              <a:rPr lang="en-US" sz="3600" dirty="0" smtClean="0"/>
              <a:t>Many on a “compressed schedule”, off 1 day out of ten</a:t>
            </a:r>
          </a:p>
          <a:p>
            <a:pPr lvl="1"/>
            <a:r>
              <a:rPr lang="en-US" sz="3600" dirty="0" smtClean="0"/>
              <a:t>Others E-commute</a:t>
            </a:r>
          </a:p>
          <a:p>
            <a:pPr lvl="1"/>
            <a:r>
              <a:rPr lang="en-US" sz="3600" dirty="0" smtClean="0"/>
              <a:t>Monday and Friday light staffing but can be good for one-on-one meetings</a:t>
            </a:r>
          </a:p>
          <a:p>
            <a:pPr lvl="1"/>
            <a:endParaRPr lang="en-US" sz="3600" dirty="0"/>
          </a:p>
        </p:txBody>
      </p:sp>
    </p:spTree>
    <p:extLst>
      <p:ext uri="{BB962C8B-B14F-4D97-AF65-F5344CB8AC3E}">
        <p14:creationId xmlns:p14="http://schemas.microsoft.com/office/powerpoint/2010/main" val="37416377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I work with?</a:t>
            </a:r>
            <a:endParaRPr lang="en-US" dirty="0"/>
          </a:p>
        </p:txBody>
      </p:sp>
    </p:spTree>
    <p:extLst>
      <p:ext uri="{BB962C8B-B14F-4D97-AF65-F5344CB8AC3E}">
        <p14:creationId xmlns:p14="http://schemas.microsoft.com/office/powerpoint/2010/main" val="11089722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0180997"/>
              </p:ext>
            </p:extLst>
          </p:nvPr>
        </p:nvGraphicFramePr>
        <p:xfrm>
          <a:off x="175844" y="196486"/>
          <a:ext cx="8792314" cy="6461759"/>
        </p:xfrm>
        <a:graphic>
          <a:graphicData uri="http://schemas.openxmlformats.org/drawingml/2006/table">
            <a:tbl>
              <a:tblPr firstRow="1" bandRow="1">
                <a:tableStyleId>{5C22544A-7EE6-4342-B048-85BDC9FD1C3A}</a:tableStyleId>
              </a:tblPr>
              <a:tblGrid>
                <a:gridCol w="2895600"/>
                <a:gridCol w="2895600"/>
                <a:gridCol w="3001114"/>
              </a:tblGrid>
              <a:tr h="370840">
                <a:tc gridSpan="3">
                  <a:txBody>
                    <a:bodyPr/>
                    <a:lstStyle/>
                    <a:p>
                      <a:pPr algn="ctr"/>
                      <a:r>
                        <a:rPr lang="en-US" sz="3600" dirty="0" smtClean="0">
                          <a:solidFill>
                            <a:schemeClr val="tx1"/>
                          </a:solidFill>
                        </a:rPr>
                        <a:t>Office</a:t>
                      </a:r>
                      <a:r>
                        <a:rPr lang="en-US" sz="3600" baseline="0" dirty="0" smtClean="0">
                          <a:solidFill>
                            <a:schemeClr val="tx1"/>
                          </a:solidFill>
                        </a:rPr>
                        <a:t> of Pesticide Programs (OPP)</a:t>
                      </a:r>
                      <a:endParaRPr lang="en-US" sz="3600" dirty="0" smtClean="0">
                        <a:solidFill>
                          <a:schemeClr val="tx1"/>
                        </a:solidFill>
                      </a:endParaRPr>
                    </a:p>
                    <a:p>
                      <a:pPr algn="ctr"/>
                      <a:r>
                        <a:rPr lang="en-US" sz="2800" dirty="0" smtClean="0">
                          <a:solidFill>
                            <a:schemeClr val="tx1"/>
                          </a:solidFill>
                        </a:rPr>
                        <a:t>Director</a:t>
                      </a:r>
                      <a:r>
                        <a:rPr lang="en-US" sz="2800" baseline="0" dirty="0" smtClean="0">
                          <a:solidFill>
                            <a:schemeClr val="tx1"/>
                          </a:solidFill>
                        </a:rPr>
                        <a:t> – Steven Bradbury</a:t>
                      </a:r>
                      <a:endParaRPr lang="en-US" sz="2800" dirty="0">
                        <a:solidFill>
                          <a:schemeClr val="tx1"/>
                        </a:solidFill>
                      </a:endParaRPr>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hMerge="1">
                  <a:txBody>
                    <a:bodyPr/>
                    <a:lstStyle/>
                    <a:p>
                      <a:endParaRPr lang="en-US" sz="2800" dirty="0"/>
                    </a:p>
                  </a:txBody>
                  <a:tcPr/>
                </a:tc>
                <a:tc hMerge="1">
                  <a:txBody>
                    <a:bodyPr/>
                    <a:lstStyle/>
                    <a:p>
                      <a:endParaRPr lang="en-US" sz="2800" dirty="0"/>
                    </a:p>
                  </a:txBody>
                  <a:tcPr/>
                </a:tc>
              </a:tr>
              <a:tr h="370840">
                <a:tc>
                  <a:txBody>
                    <a:bodyPr/>
                    <a:lstStyle/>
                    <a:p>
                      <a:r>
                        <a:rPr lang="en-US" sz="2800" dirty="0" smtClean="0"/>
                        <a:t>Antimicrobial</a:t>
                      </a:r>
                      <a:r>
                        <a:rPr lang="en-US" sz="2800" baseline="0" dirty="0" smtClean="0"/>
                        <a:t> Division</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smtClean="0"/>
                        <a:t>Biological and Economic</a:t>
                      </a:r>
                      <a:r>
                        <a:rPr lang="en-US" sz="2800" baseline="0" dirty="0" smtClean="0"/>
                        <a:t> Assessment Division </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err="1" smtClean="0"/>
                        <a:t>Biopesticides</a:t>
                      </a:r>
                      <a:r>
                        <a:rPr lang="en-US" sz="2800" baseline="0" dirty="0" smtClean="0"/>
                        <a:t> and Pollution Prevention Division</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370840">
                <a:tc>
                  <a:txBody>
                    <a:bodyPr/>
                    <a:lstStyle/>
                    <a:p>
                      <a:r>
                        <a:rPr lang="en-US" sz="2800" dirty="0" smtClean="0"/>
                        <a:t>Environmental Fate and Effects Division</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smtClean="0"/>
                        <a:t>Field and</a:t>
                      </a:r>
                      <a:r>
                        <a:rPr lang="en-US" sz="2800" baseline="0" dirty="0" smtClean="0"/>
                        <a:t> External Affairs Division </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smtClean="0"/>
                        <a:t>Health Effects Division </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Information Technologies &amp; Resources Management Division</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smtClean="0"/>
                        <a:t>Pesticide Re-Evaluation Division</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c>
                  <a:txBody>
                    <a:bodyPr/>
                    <a:lstStyle/>
                    <a:p>
                      <a:r>
                        <a:rPr lang="en-US" sz="2800" dirty="0" smtClean="0"/>
                        <a:t>Registration Division </a:t>
                      </a:r>
                      <a:endParaRPr lang="en-US" sz="2800" dirty="0"/>
                    </a:p>
                  </a:txBody>
                  <a:tcPr>
                    <a:lnL w="57150" cap="flat" cmpd="sng" algn="ctr">
                      <a:solidFill>
                        <a:prstClr val="black"/>
                      </a:solidFill>
                      <a:prstDash val="solid"/>
                      <a:round/>
                      <a:headEnd type="none" w="med" len="med"/>
                      <a:tailEnd type="none" w="med" len="med"/>
                    </a:lnL>
                    <a:lnR w="57150" cap="flat" cmpd="sng" algn="ctr">
                      <a:solidFill>
                        <a:prstClr val="black"/>
                      </a:solidFill>
                      <a:prstDash val="solid"/>
                      <a:round/>
                      <a:headEnd type="none" w="med" len="med"/>
                      <a:tailEnd type="none" w="med" len="med"/>
                    </a:lnR>
                    <a:lnT w="57150" cap="flat" cmpd="sng" algn="ctr">
                      <a:solidFill>
                        <a:prstClr val="black"/>
                      </a:solidFill>
                      <a:prstDash val="solid"/>
                      <a:round/>
                      <a:headEnd type="none" w="med" len="med"/>
                      <a:tailEnd type="none" w="med" len="med"/>
                    </a:lnT>
                    <a:lnB w="5715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48570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246</TotalTime>
  <Words>843</Words>
  <Application>Microsoft Macintosh PowerPoint</Application>
  <PresentationFormat>On-screen Show (4:3)</PresentationFormat>
  <Paragraphs>122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Module</vt:lpstr>
      <vt:lpstr>Serving as the WSSA EPA Liaison: My first impressions  Michael Barrett</vt:lpstr>
      <vt:lpstr>PowerPoint Presentation</vt:lpstr>
      <vt:lpstr>A little history on the Liaison position:</vt:lpstr>
      <vt:lpstr>Objectives of the Liaison Position:</vt:lpstr>
      <vt:lpstr>How does this work?</vt:lpstr>
      <vt:lpstr>Some Nuts and Bolts</vt:lpstr>
      <vt:lpstr>Other details:</vt:lpstr>
      <vt:lpstr>Who do I work with?</vt:lpstr>
      <vt:lpstr>PowerPoint Presentation</vt:lpstr>
      <vt:lpstr>PowerPoint Presentation</vt:lpstr>
      <vt:lpstr>BEAD</vt:lpstr>
      <vt:lpstr>Registration Division</vt:lpstr>
      <vt:lpstr>How does it work?</vt:lpstr>
      <vt:lpstr>How does it work?</vt:lpstr>
      <vt:lpstr>What do we discuss?</vt:lpstr>
      <vt:lpstr>What we don’t talk about:</vt:lpstr>
      <vt:lpstr>Discussion topics:</vt:lpstr>
      <vt:lpstr>Discussion topics:</vt:lpstr>
      <vt:lpstr>Some Impressions:</vt:lpstr>
      <vt:lpstr>Some Impressions:</vt:lpstr>
      <vt:lpstr>Some Impressions:</vt:lpstr>
      <vt:lpstr>Some Impressions:</vt:lpstr>
      <vt:lpstr>Some Impressions:</vt:lpstr>
      <vt:lpstr>Some Impressions:</vt:lpstr>
      <vt:lpstr>Some Impressions:</vt:lpstr>
      <vt:lpstr>Some Impressions:</vt:lpstr>
      <vt:lpstr>Some Impressions:</vt:lpstr>
      <vt:lpstr>Looking Ahead</vt:lpstr>
      <vt:lpstr>Looking Ahead</vt:lpstr>
      <vt:lpstr>Bottom Line</vt:lpstr>
      <vt:lpstr>Questions?</vt:lpstr>
    </vt:vector>
  </TitlesOfParts>
  <Company>University of 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as the WSSA EPA Liaison: My first impressions</dc:title>
  <dc:creator>Michael Barrett</dc:creator>
  <cp:lastModifiedBy>Michael Barrett</cp:lastModifiedBy>
  <cp:revision>25</cp:revision>
  <dcterms:created xsi:type="dcterms:W3CDTF">2013-12-07T18:51:19Z</dcterms:created>
  <dcterms:modified xsi:type="dcterms:W3CDTF">2013-12-10T03:03:43Z</dcterms:modified>
</cp:coreProperties>
</file>