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69" r:id="rId2"/>
    <p:sldId id="557" r:id="rId3"/>
    <p:sldId id="639" r:id="rId4"/>
    <p:sldId id="640" r:id="rId5"/>
    <p:sldId id="641" r:id="rId6"/>
    <p:sldId id="642" r:id="rId7"/>
    <p:sldId id="643" r:id="rId8"/>
    <p:sldId id="645" r:id="rId9"/>
    <p:sldId id="675" r:id="rId10"/>
    <p:sldId id="676" r:id="rId11"/>
    <p:sldId id="655" r:id="rId12"/>
    <p:sldId id="689" r:id="rId13"/>
    <p:sldId id="657" r:id="rId14"/>
    <p:sldId id="680" r:id="rId15"/>
    <p:sldId id="681" r:id="rId16"/>
    <p:sldId id="648" r:id="rId17"/>
    <p:sldId id="652" r:id="rId18"/>
    <p:sldId id="664" r:id="rId19"/>
    <p:sldId id="665" r:id="rId20"/>
    <p:sldId id="660" r:id="rId21"/>
    <p:sldId id="677" r:id="rId22"/>
    <p:sldId id="650" r:id="rId23"/>
    <p:sldId id="654" r:id="rId24"/>
    <p:sldId id="670" r:id="rId25"/>
    <p:sldId id="669" r:id="rId26"/>
    <p:sldId id="659" r:id="rId27"/>
    <p:sldId id="678" r:id="rId28"/>
    <p:sldId id="679" r:id="rId29"/>
    <p:sldId id="649" r:id="rId30"/>
    <p:sldId id="653" r:id="rId31"/>
    <p:sldId id="666" r:id="rId32"/>
    <p:sldId id="667" r:id="rId33"/>
    <p:sldId id="656" r:id="rId34"/>
    <p:sldId id="684" r:id="rId35"/>
    <p:sldId id="685" r:id="rId36"/>
    <p:sldId id="686" r:id="rId37"/>
    <p:sldId id="687" r:id="rId38"/>
    <p:sldId id="647" r:id="rId39"/>
    <p:sldId id="651" r:id="rId40"/>
    <p:sldId id="662" r:id="rId41"/>
    <p:sldId id="663" r:id="rId42"/>
    <p:sldId id="668" r:id="rId43"/>
    <p:sldId id="671" r:id="rId44"/>
    <p:sldId id="672" r:id="rId45"/>
    <p:sldId id="673" r:id="rId46"/>
    <p:sldId id="658" r:id="rId47"/>
    <p:sldId id="688" r:id="rId48"/>
    <p:sldId id="682" r:id="rId49"/>
    <p:sldId id="661" r:id="rId50"/>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6600"/>
    <a:srgbClr val="FFFFFF"/>
    <a:srgbClr val="FFFF00"/>
    <a:srgbClr val="FFCC00"/>
    <a:srgbClr val="000099"/>
    <a:srgbClr val="FFFFCC"/>
    <a:srgbClr val="639729"/>
    <a:srgbClr val="EEC100"/>
    <a:srgbClr val="FFCC66"/>
    <a:srgbClr val="FFCC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168" autoAdjust="0"/>
    <p:restoredTop sz="99821" autoAdjust="0"/>
  </p:normalViewPr>
  <p:slideViewPr>
    <p:cSldViewPr>
      <p:cViewPr>
        <p:scale>
          <a:sx n="70" d="100"/>
          <a:sy n="70" d="100"/>
        </p:scale>
        <p:origin x="-10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dirty="0"/>
          </a:p>
        </p:txBody>
      </p:sp>
      <p:sp>
        <p:nvSpPr>
          <p:cNvPr id="727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27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dirty="0"/>
          </a:p>
        </p:txBody>
      </p:sp>
      <p:sp>
        <p:nvSpPr>
          <p:cNvPr id="727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0DF3436-7787-4C4A-841C-25F8F6812AE9}" type="slidenum">
              <a:rPr lang="en-US"/>
              <a:pPr>
                <a:defRPr/>
              </a:pPr>
              <a:t>‹#›</a:t>
            </a:fld>
            <a:endParaRPr lang="en-US" dirty="0"/>
          </a:p>
        </p:txBody>
      </p:sp>
    </p:spTree>
    <p:extLst>
      <p:ext uri="{BB962C8B-B14F-4D97-AF65-F5344CB8AC3E}">
        <p14:creationId xmlns="" xmlns:p14="http://schemas.microsoft.com/office/powerpoint/2010/main" val="9743926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CB7FC99-BD7A-4BE4-836E-5105669519DA}" type="slidenum">
              <a:rPr lang="en-US" altLang="en-US" smtClean="0"/>
              <a:pPr algn="r" eaLnBrk="1" hangingPunct="1">
                <a:spcBef>
                  <a:spcPct val="0"/>
                </a:spcBef>
              </a:pPr>
              <a:t>1</a:t>
            </a:fld>
            <a:endParaRPr lang="en-US" alt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Senate Committee on Appropriations released all twelve fiscal year (FY) 2021 appropriation bills on </a:t>
            </a:r>
            <a:r>
              <a:rPr lang="en-US" b="1" dirty="0" smtClean="0"/>
              <a:t>November 10, 2020</a:t>
            </a:r>
            <a:r>
              <a:rPr lang="en-US" dirty="0" smtClean="0"/>
              <a:t>.  The bills will forego Committee mark ups and debate within the Senate and instead serve as a starting point for bicameral negotiations on an omnibus spending agreement.  The </a:t>
            </a:r>
            <a:r>
              <a:rPr lang="en-US" b="1" dirty="0" smtClean="0"/>
              <a:t>House passed ten out of twelve </a:t>
            </a:r>
            <a:r>
              <a:rPr lang="en-US" dirty="0" smtClean="0"/>
              <a:t>appropriation bills earlier this summer.</a:t>
            </a:r>
            <a:endParaRPr lang="en-US" dirty="0"/>
          </a:p>
        </p:txBody>
      </p:sp>
      <p:sp>
        <p:nvSpPr>
          <p:cNvPr id="4" name="Slide Number Placeholder 3"/>
          <p:cNvSpPr>
            <a:spLocks noGrp="1"/>
          </p:cNvSpPr>
          <p:nvPr>
            <p:ph type="sldNum" sz="quarter" idx="10"/>
          </p:nvPr>
        </p:nvSpPr>
        <p:spPr/>
        <p:txBody>
          <a:bodyPr/>
          <a:lstStyle/>
          <a:p>
            <a:pPr>
              <a:defRPr/>
            </a:pPr>
            <a:fld id="{E0DF3436-7787-4C4A-841C-25F8F6812AE9}"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Senate Committee on Appropriations released all twelve fiscal year (FY) 2021 appropriation bills on </a:t>
            </a:r>
            <a:r>
              <a:rPr lang="en-US" b="1" dirty="0" smtClean="0"/>
              <a:t>November 10, 2020</a:t>
            </a:r>
            <a:r>
              <a:rPr lang="en-US" dirty="0" smtClean="0"/>
              <a:t>.  The bills will forego Committee mark ups and debate within the Senate and instead serve as a starting point for bicameral negotiations on an omnibus spending agreement.  The </a:t>
            </a:r>
            <a:r>
              <a:rPr lang="en-US" b="1" dirty="0" smtClean="0"/>
              <a:t>House passed ten out of twelve </a:t>
            </a:r>
            <a:r>
              <a:rPr lang="en-US" dirty="0" smtClean="0"/>
              <a:t>appropriation bills earlier this summer.</a:t>
            </a:r>
            <a:endParaRPr lang="en-US" dirty="0"/>
          </a:p>
        </p:txBody>
      </p:sp>
      <p:sp>
        <p:nvSpPr>
          <p:cNvPr id="4" name="Slide Number Placeholder 3"/>
          <p:cNvSpPr>
            <a:spLocks noGrp="1"/>
          </p:cNvSpPr>
          <p:nvPr>
            <p:ph type="sldNum" sz="quarter" idx="10"/>
          </p:nvPr>
        </p:nvSpPr>
        <p:spPr/>
        <p:txBody>
          <a:bodyPr/>
          <a:lstStyle/>
          <a:p>
            <a:pPr>
              <a:defRPr/>
            </a:pPr>
            <a:fld id="{E0DF3436-7787-4C4A-841C-25F8F6812AE9}"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Senate Committee on Appropriations released all twelve fiscal year (FY) 2021 appropriation bills on </a:t>
            </a:r>
            <a:r>
              <a:rPr lang="en-US" b="1" dirty="0" smtClean="0"/>
              <a:t>November 10, 2020</a:t>
            </a:r>
            <a:r>
              <a:rPr lang="en-US" dirty="0" smtClean="0"/>
              <a:t>.  The bills will forego Committee mark ups and debate within the Senate and instead serve as a starting point for bicameral negotiations on an omnibus spending agreement.  The </a:t>
            </a:r>
            <a:r>
              <a:rPr lang="en-US" b="1" dirty="0" smtClean="0"/>
              <a:t>House passed ten out of twelve </a:t>
            </a:r>
            <a:r>
              <a:rPr lang="en-US" dirty="0" smtClean="0"/>
              <a:t>appropriation bills earlier this summer.</a:t>
            </a:r>
            <a:endParaRPr lang="en-US" dirty="0"/>
          </a:p>
        </p:txBody>
      </p:sp>
      <p:sp>
        <p:nvSpPr>
          <p:cNvPr id="4" name="Slide Number Placeholder 3"/>
          <p:cNvSpPr>
            <a:spLocks noGrp="1"/>
          </p:cNvSpPr>
          <p:nvPr>
            <p:ph type="sldNum" sz="quarter" idx="10"/>
          </p:nvPr>
        </p:nvSpPr>
        <p:spPr/>
        <p:txBody>
          <a:bodyPr/>
          <a:lstStyle/>
          <a:p>
            <a:pPr>
              <a:defRPr/>
            </a:pPr>
            <a:fld id="{E0DF3436-7787-4C4A-841C-25F8F6812AE9}"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Senate Committee on Appropriations released all twelve fiscal year (FY) 2021 appropriation bills on </a:t>
            </a:r>
            <a:r>
              <a:rPr lang="en-US" b="1" dirty="0" smtClean="0"/>
              <a:t>November 10, 2020</a:t>
            </a:r>
            <a:r>
              <a:rPr lang="en-US" dirty="0" smtClean="0"/>
              <a:t>.  The bills will forego Committee mark ups and debate within the Senate and instead serve as a starting point for bicameral negotiations on an omnibus spending agreement.  The </a:t>
            </a:r>
            <a:r>
              <a:rPr lang="en-US" b="1" dirty="0" smtClean="0"/>
              <a:t>House passed ten out of twelve </a:t>
            </a:r>
            <a:r>
              <a:rPr lang="en-US" dirty="0" smtClean="0"/>
              <a:t>appropriation bills earlier this summer.</a:t>
            </a:r>
            <a:endParaRPr lang="en-US" dirty="0"/>
          </a:p>
        </p:txBody>
      </p:sp>
      <p:sp>
        <p:nvSpPr>
          <p:cNvPr id="4" name="Slide Number Placeholder 3"/>
          <p:cNvSpPr>
            <a:spLocks noGrp="1"/>
          </p:cNvSpPr>
          <p:nvPr>
            <p:ph type="sldNum" sz="quarter" idx="10"/>
          </p:nvPr>
        </p:nvSpPr>
        <p:spPr/>
        <p:txBody>
          <a:bodyPr/>
          <a:lstStyle/>
          <a:p>
            <a:pPr>
              <a:defRPr/>
            </a:pPr>
            <a:fld id="{E0DF3436-7787-4C4A-841C-25F8F6812AE9}"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Senate Committee on Appropriations released all twelve fiscal year (FY) 2021 appropriation bills on </a:t>
            </a:r>
            <a:r>
              <a:rPr lang="en-US" b="1" dirty="0" smtClean="0"/>
              <a:t>November 10, 2020</a:t>
            </a:r>
            <a:r>
              <a:rPr lang="en-US" dirty="0" smtClean="0"/>
              <a:t>.  The bills will forego Committee mark ups and debate within the Senate and instead serve as a starting point for bicameral negotiations on an omnibus spending agreement.  The </a:t>
            </a:r>
            <a:r>
              <a:rPr lang="en-US" b="1" dirty="0" smtClean="0"/>
              <a:t>House passed ten out of twelve </a:t>
            </a:r>
            <a:r>
              <a:rPr lang="en-US" dirty="0" smtClean="0"/>
              <a:t>appropriation bills earlier this summer.</a:t>
            </a:r>
            <a:endParaRPr lang="en-US" dirty="0"/>
          </a:p>
        </p:txBody>
      </p:sp>
      <p:sp>
        <p:nvSpPr>
          <p:cNvPr id="4" name="Slide Number Placeholder 3"/>
          <p:cNvSpPr>
            <a:spLocks noGrp="1"/>
          </p:cNvSpPr>
          <p:nvPr>
            <p:ph type="sldNum" sz="quarter" idx="10"/>
          </p:nvPr>
        </p:nvSpPr>
        <p:spPr/>
        <p:txBody>
          <a:bodyPr/>
          <a:lstStyle/>
          <a:p>
            <a:pPr>
              <a:defRPr/>
            </a:pPr>
            <a:fld id="{E0DF3436-7787-4C4A-841C-25F8F6812AE9}"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Senate Committee on Appropriations released all twelve fiscal year (FY) 2021 appropriation bills on </a:t>
            </a:r>
            <a:r>
              <a:rPr lang="en-US" b="1" dirty="0" smtClean="0"/>
              <a:t>November 10, 2020</a:t>
            </a:r>
            <a:r>
              <a:rPr lang="en-US" dirty="0" smtClean="0"/>
              <a:t>.  The bills will forego Committee mark ups and debate within the Senate and instead serve as a starting point for bicameral negotiations on an omnibus spending agreement.  The </a:t>
            </a:r>
            <a:r>
              <a:rPr lang="en-US" b="1" dirty="0" smtClean="0"/>
              <a:t>House passed ten out of twelve </a:t>
            </a:r>
            <a:r>
              <a:rPr lang="en-US" dirty="0" smtClean="0"/>
              <a:t>appropriation bills earlier this summer.</a:t>
            </a:r>
            <a:endParaRPr lang="en-US" dirty="0"/>
          </a:p>
        </p:txBody>
      </p:sp>
      <p:sp>
        <p:nvSpPr>
          <p:cNvPr id="4" name="Slide Number Placeholder 3"/>
          <p:cNvSpPr>
            <a:spLocks noGrp="1"/>
          </p:cNvSpPr>
          <p:nvPr>
            <p:ph type="sldNum" sz="quarter" idx="10"/>
          </p:nvPr>
        </p:nvSpPr>
        <p:spPr/>
        <p:txBody>
          <a:bodyPr/>
          <a:lstStyle/>
          <a:p>
            <a:pPr>
              <a:defRPr/>
            </a:pPr>
            <a:fld id="{E0DF3436-7787-4C4A-841C-25F8F6812AE9}"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CB7FC99-BD7A-4BE4-836E-5105669519DA}" type="slidenum">
              <a:rPr lang="en-US" altLang="en-US" smtClean="0"/>
              <a:pPr algn="r" eaLnBrk="1" hangingPunct="1">
                <a:spcBef>
                  <a:spcPct val="0"/>
                </a:spcBef>
              </a:pPr>
              <a:t>49</a:t>
            </a:fld>
            <a:endParaRPr lang="en-US" alt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E09FED-8F0E-4C9F-9A8D-108EF817B8D2}" type="slidenum">
              <a:rPr lang="en-US"/>
              <a:pPr>
                <a:defRPr/>
              </a:pPr>
              <a:t>‹#›</a:t>
            </a:fld>
            <a:endParaRPr lang="en-US" dirty="0"/>
          </a:p>
        </p:txBody>
      </p:sp>
    </p:spTree>
    <p:extLst>
      <p:ext uri="{BB962C8B-B14F-4D97-AF65-F5344CB8AC3E}">
        <p14:creationId xmlns="" xmlns:p14="http://schemas.microsoft.com/office/powerpoint/2010/main" val="22993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26F5C84-C120-4914-9594-5F8AC3A320CF}" type="slidenum">
              <a:rPr lang="en-US"/>
              <a:pPr>
                <a:defRPr/>
              </a:pPr>
              <a:t>‹#›</a:t>
            </a:fld>
            <a:endParaRPr lang="en-US" dirty="0"/>
          </a:p>
        </p:txBody>
      </p:sp>
    </p:spTree>
    <p:extLst>
      <p:ext uri="{BB962C8B-B14F-4D97-AF65-F5344CB8AC3E}">
        <p14:creationId xmlns="" xmlns:p14="http://schemas.microsoft.com/office/powerpoint/2010/main" val="693769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3D61020-2933-4D8E-8E1C-FD71974A5E74}" type="slidenum">
              <a:rPr lang="en-US"/>
              <a:pPr>
                <a:defRPr/>
              </a:pPr>
              <a:t>‹#›</a:t>
            </a:fld>
            <a:endParaRPr lang="en-US" dirty="0"/>
          </a:p>
        </p:txBody>
      </p:sp>
    </p:spTree>
    <p:extLst>
      <p:ext uri="{BB962C8B-B14F-4D97-AF65-F5344CB8AC3E}">
        <p14:creationId xmlns="" xmlns:p14="http://schemas.microsoft.com/office/powerpoint/2010/main" val="68957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5F44748-FA8B-4CD5-BEAB-8A3D1080D698}" type="slidenum">
              <a:rPr lang="en-US"/>
              <a:pPr>
                <a:defRPr/>
              </a:pPr>
              <a:t>‹#›</a:t>
            </a:fld>
            <a:endParaRPr lang="en-US" dirty="0"/>
          </a:p>
        </p:txBody>
      </p:sp>
    </p:spTree>
    <p:extLst>
      <p:ext uri="{BB962C8B-B14F-4D97-AF65-F5344CB8AC3E}">
        <p14:creationId xmlns="" xmlns:p14="http://schemas.microsoft.com/office/powerpoint/2010/main" val="4070488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99AD799-F017-480D-8616-1638A5FF3F53}" type="slidenum">
              <a:rPr lang="en-US"/>
              <a:pPr>
                <a:defRPr/>
              </a:pPr>
              <a:t>‹#›</a:t>
            </a:fld>
            <a:endParaRPr lang="en-US" dirty="0"/>
          </a:p>
        </p:txBody>
      </p:sp>
    </p:spTree>
    <p:extLst>
      <p:ext uri="{BB962C8B-B14F-4D97-AF65-F5344CB8AC3E}">
        <p14:creationId xmlns="" xmlns:p14="http://schemas.microsoft.com/office/powerpoint/2010/main" val="1596232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4A71F0A-5182-4E87-972D-422E231777EA}" type="slidenum">
              <a:rPr lang="en-US"/>
              <a:pPr>
                <a:defRPr/>
              </a:pPr>
              <a:t>‹#›</a:t>
            </a:fld>
            <a:endParaRPr lang="en-US" dirty="0"/>
          </a:p>
        </p:txBody>
      </p:sp>
    </p:spTree>
    <p:extLst>
      <p:ext uri="{BB962C8B-B14F-4D97-AF65-F5344CB8AC3E}">
        <p14:creationId xmlns="" xmlns:p14="http://schemas.microsoft.com/office/powerpoint/2010/main" val="1012011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EA0C575-8DAE-4F05-8EBE-7307F6A87709}" type="slidenum">
              <a:rPr lang="en-US"/>
              <a:pPr>
                <a:defRPr/>
              </a:pPr>
              <a:t>‹#›</a:t>
            </a:fld>
            <a:endParaRPr lang="en-US" dirty="0"/>
          </a:p>
        </p:txBody>
      </p:sp>
    </p:spTree>
    <p:extLst>
      <p:ext uri="{BB962C8B-B14F-4D97-AF65-F5344CB8AC3E}">
        <p14:creationId xmlns="" xmlns:p14="http://schemas.microsoft.com/office/powerpoint/2010/main" val="2843045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CC10480-0062-44FE-BA97-9272D3041E44}" type="slidenum">
              <a:rPr lang="en-US"/>
              <a:pPr>
                <a:defRPr/>
              </a:pPr>
              <a:t>‹#›</a:t>
            </a:fld>
            <a:endParaRPr lang="en-US" dirty="0"/>
          </a:p>
        </p:txBody>
      </p:sp>
    </p:spTree>
    <p:extLst>
      <p:ext uri="{BB962C8B-B14F-4D97-AF65-F5344CB8AC3E}">
        <p14:creationId xmlns="" xmlns:p14="http://schemas.microsoft.com/office/powerpoint/2010/main" val="337595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5848CB2-09D5-4B22-B08B-773576D5CAAC}" type="slidenum">
              <a:rPr lang="en-US"/>
              <a:pPr>
                <a:defRPr/>
              </a:pPr>
              <a:t>‹#›</a:t>
            </a:fld>
            <a:endParaRPr lang="en-US" dirty="0"/>
          </a:p>
        </p:txBody>
      </p:sp>
    </p:spTree>
    <p:extLst>
      <p:ext uri="{BB962C8B-B14F-4D97-AF65-F5344CB8AC3E}">
        <p14:creationId xmlns="" xmlns:p14="http://schemas.microsoft.com/office/powerpoint/2010/main" val="1941846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AE6F523-0E8E-468E-83EF-65AF8A7C2023}" type="slidenum">
              <a:rPr lang="en-US"/>
              <a:pPr>
                <a:defRPr/>
              </a:pPr>
              <a:t>‹#›</a:t>
            </a:fld>
            <a:endParaRPr lang="en-US" dirty="0"/>
          </a:p>
        </p:txBody>
      </p:sp>
    </p:spTree>
    <p:extLst>
      <p:ext uri="{BB962C8B-B14F-4D97-AF65-F5344CB8AC3E}">
        <p14:creationId xmlns="" xmlns:p14="http://schemas.microsoft.com/office/powerpoint/2010/main" val="1382730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DC29369-0B80-4446-8877-7CABF5892CA2}" type="slidenum">
              <a:rPr lang="en-US"/>
              <a:pPr>
                <a:defRPr/>
              </a:pPr>
              <a:t>‹#›</a:t>
            </a:fld>
            <a:endParaRPr lang="en-US" dirty="0"/>
          </a:p>
        </p:txBody>
      </p:sp>
    </p:spTree>
    <p:extLst>
      <p:ext uri="{BB962C8B-B14F-4D97-AF65-F5344CB8AC3E}">
        <p14:creationId xmlns="" xmlns:p14="http://schemas.microsoft.com/office/powerpoint/2010/main" val="2048014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66"/>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971C6EF-72E3-4BFD-A959-13A02BC87B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www.congress.gov/"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Lee.VanWychen@wssa.net" TargetMode="External"/><Relationship Id="rId7"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262412" y="5257800"/>
            <a:ext cx="2834640" cy="1508760"/>
            <a:chOff x="3262412" y="5257800"/>
            <a:chExt cx="2834640" cy="1508760"/>
          </a:xfrm>
        </p:grpSpPr>
        <p:sp>
          <p:nvSpPr>
            <p:cNvPr id="4098" name="Rectangle 11"/>
            <p:cNvSpPr>
              <a:spLocks noChangeAspect="1" noChangeArrowheads="1"/>
            </p:cNvSpPr>
            <p:nvPr/>
          </p:nvSpPr>
          <p:spPr bwMode="auto">
            <a:xfrm>
              <a:off x="3280296" y="5269523"/>
              <a:ext cx="2656661" cy="1497037"/>
            </a:xfrm>
            <a:prstGeom prst="rect">
              <a:avLst/>
            </a:prstGeom>
            <a:solidFill>
              <a:srgbClr val="FFCC99"/>
            </a:solidFill>
            <a:ln w="6350" algn="ctr">
              <a:no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p>
          </p:txBody>
        </p:sp>
        <p:pic>
          <p:nvPicPr>
            <p:cNvPr id="4099" name="Picture 12" descr="SWS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07177" y="5509580"/>
              <a:ext cx="2399789" cy="1244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0" name="Rectangle 13"/>
            <p:cNvSpPr>
              <a:spLocks noChangeArrowheads="1"/>
            </p:cNvSpPr>
            <p:nvPr/>
          </p:nvSpPr>
          <p:spPr bwMode="auto">
            <a:xfrm>
              <a:off x="3262412" y="5257800"/>
              <a:ext cx="2834640" cy="298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lgn="ctr">
                  <a:solidFill>
                    <a:srgbClr val="000000"/>
                  </a:solidFill>
                  <a:miter lim="800000"/>
                  <a:headEnd/>
                  <a:tailEnd/>
                </a14:hiddenLine>
              </a:ext>
            </a:extLst>
          </p:spPr>
          <p:txBody>
            <a:bodyPr wrap="none" anchor="ct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b="1" dirty="0">
                  <a:solidFill>
                    <a:srgbClr val="009900"/>
                  </a:solidFill>
                </a:rPr>
                <a:t>Southern Weed Science Society </a:t>
              </a:r>
            </a:p>
          </p:txBody>
        </p:sp>
      </p:grpSp>
      <p:sp>
        <p:nvSpPr>
          <p:cNvPr id="4101" name="Rectangle 2"/>
          <p:cNvSpPr>
            <a:spLocks noGrp="1" noChangeArrowheads="1"/>
          </p:cNvSpPr>
          <p:nvPr>
            <p:ph type="title"/>
          </p:nvPr>
        </p:nvSpPr>
        <p:spPr>
          <a:xfrm>
            <a:off x="0" y="0"/>
            <a:ext cx="9144000" cy="1143000"/>
          </a:xfrm>
        </p:spPr>
        <p:txBody>
          <a:bodyPr/>
          <a:lstStyle/>
          <a:p>
            <a:pPr eaLnBrk="1" hangingPunct="1"/>
            <a:r>
              <a:rPr lang="en-US" altLang="en-US" sz="3600" dirty="0" smtClean="0">
                <a:solidFill>
                  <a:srgbClr val="FFFF00"/>
                </a:solidFill>
              </a:rPr>
              <a:t>Show Me the Money!</a:t>
            </a:r>
          </a:p>
        </p:txBody>
      </p:sp>
      <p:sp>
        <p:nvSpPr>
          <p:cNvPr id="4102" name="Rectangle 3"/>
          <p:cNvSpPr>
            <a:spLocks noChangeArrowheads="1"/>
          </p:cNvSpPr>
          <p:nvPr/>
        </p:nvSpPr>
        <p:spPr bwMode="auto">
          <a:xfrm>
            <a:off x="685800" y="130175"/>
            <a:ext cx="7772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4400" dirty="0">
              <a:solidFill>
                <a:srgbClr val="FFFF00"/>
              </a:solidFill>
            </a:endParaRPr>
          </a:p>
        </p:txBody>
      </p:sp>
      <p:sp>
        <p:nvSpPr>
          <p:cNvPr id="4103" name="Rectangle 4"/>
          <p:cNvSpPr>
            <a:spLocks noChangeArrowheads="1"/>
          </p:cNvSpPr>
          <p:nvPr/>
        </p:nvSpPr>
        <p:spPr bwMode="auto">
          <a:xfrm>
            <a:off x="304800" y="1295400"/>
            <a:ext cx="83820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n-US" altLang="en-US" sz="2800" dirty="0">
                <a:solidFill>
                  <a:schemeClr val="bg1"/>
                </a:solidFill>
              </a:rPr>
              <a:t>Lee Van Wychen</a:t>
            </a:r>
          </a:p>
          <a:p>
            <a:pPr algn="ctr" eaLnBrk="1" hangingPunct="1">
              <a:buFontTx/>
              <a:buNone/>
            </a:pPr>
            <a:r>
              <a:rPr lang="en-US" altLang="en-US" sz="2400" dirty="0" smtClean="0">
                <a:solidFill>
                  <a:schemeClr val="bg1"/>
                </a:solidFill>
              </a:rPr>
              <a:t>Executive Director </a:t>
            </a:r>
            <a:r>
              <a:rPr lang="en-US" altLang="en-US" sz="2400" dirty="0">
                <a:solidFill>
                  <a:schemeClr val="bg1"/>
                </a:solidFill>
              </a:rPr>
              <a:t>of Science Policy</a:t>
            </a:r>
          </a:p>
          <a:p>
            <a:pPr algn="ctr" eaLnBrk="1" hangingPunct="1">
              <a:buFontTx/>
              <a:buNone/>
            </a:pPr>
            <a:r>
              <a:rPr lang="en-US" altLang="en-US" sz="2400" dirty="0" smtClean="0">
                <a:solidFill>
                  <a:schemeClr val="bg1"/>
                </a:solidFill>
              </a:rPr>
              <a:t>The National and Regional Weed </a:t>
            </a:r>
            <a:r>
              <a:rPr lang="en-US" altLang="en-US" sz="2400" dirty="0">
                <a:solidFill>
                  <a:schemeClr val="bg1"/>
                </a:solidFill>
              </a:rPr>
              <a:t>Science </a:t>
            </a:r>
            <a:r>
              <a:rPr lang="en-US" altLang="en-US" sz="2400" dirty="0" smtClean="0">
                <a:solidFill>
                  <a:schemeClr val="bg1"/>
                </a:solidFill>
              </a:rPr>
              <a:t>Societies</a:t>
            </a:r>
            <a:endParaRPr lang="en-US" altLang="en-US" sz="2400" dirty="0">
              <a:solidFill>
                <a:schemeClr val="bg1"/>
              </a:solidFill>
            </a:endParaRPr>
          </a:p>
        </p:txBody>
      </p:sp>
      <p:sp>
        <p:nvSpPr>
          <p:cNvPr id="4104" name="Rectangle 5"/>
          <p:cNvSpPr>
            <a:spLocks noChangeArrowheads="1"/>
          </p:cNvSpPr>
          <p:nvPr/>
        </p:nvSpPr>
        <p:spPr bwMode="auto">
          <a:xfrm>
            <a:off x="0" y="914400"/>
            <a:ext cx="823595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p>
        </p:txBody>
      </p:sp>
      <p:pic>
        <p:nvPicPr>
          <p:cNvPr id="4105"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l="3999" r="3999"/>
          <a:stretch>
            <a:fillRect/>
          </a:stretch>
        </p:blipFill>
        <p:spPr bwMode="auto">
          <a:xfrm>
            <a:off x="2209800" y="3200400"/>
            <a:ext cx="4572000" cy="1932215"/>
          </a:xfrm>
          <a:prstGeom prst="rect">
            <a:avLst/>
          </a:prstGeom>
          <a:noFill/>
          <a:ln w="6350">
            <a:noFill/>
            <a:miter lim="800000"/>
            <a:headEnd/>
            <a:tailEnd/>
          </a:ln>
          <a:extLst>
            <a:ext uri="{909E8E84-426E-40DD-AFC4-6F175D3DCCD1}">
              <a14:hiddenFill xmlns="" xmlns:a14="http://schemas.microsoft.com/office/drawing/2010/main">
                <a:solidFill>
                  <a:srgbClr val="FFFFFF"/>
                </a:solidFill>
              </a14:hiddenFill>
            </a:ext>
          </a:extLst>
        </p:spPr>
      </p:pic>
      <p:pic>
        <p:nvPicPr>
          <p:cNvPr id="4107" name="Picture 8" descr="WSWS"/>
          <p:cNvPicPr>
            <a:picLocks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8534" y="5289332"/>
            <a:ext cx="2705100" cy="1463040"/>
          </a:xfrm>
          <a:prstGeom prst="rect">
            <a:avLst/>
          </a:prstGeom>
          <a:noFill/>
          <a:ln w="6350">
            <a:noFill/>
            <a:miter lim="800000"/>
            <a:headEnd/>
            <a:tailEnd/>
          </a:ln>
          <a:extLst>
            <a:ext uri="{909E8E84-426E-40DD-AFC4-6F175D3DCCD1}">
              <a14:hiddenFill xmlns="" xmlns:a14="http://schemas.microsoft.com/office/drawing/2010/main">
                <a:solidFill>
                  <a:srgbClr val="FFFFFF"/>
                </a:solidFill>
              </a14:hiddenFill>
            </a:ext>
          </a:extLst>
        </p:spPr>
      </p:pic>
      <p:grpSp>
        <p:nvGrpSpPr>
          <p:cNvPr id="21" name="Group 20"/>
          <p:cNvGrpSpPr/>
          <p:nvPr/>
        </p:nvGrpSpPr>
        <p:grpSpPr>
          <a:xfrm>
            <a:off x="6324600" y="5318760"/>
            <a:ext cx="2667000" cy="1463040"/>
            <a:chOff x="6324600" y="5318760"/>
            <a:chExt cx="2667000" cy="1463040"/>
          </a:xfrm>
        </p:grpSpPr>
        <p:pic>
          <p:nvPicPr>
            <p:cNvPr id="4110" name="Picture 15" descr="NCWSS"/>
            <p:cNvPicPr>
              <a:picLocks noChangeAspect="1" noChangeArrowheads="1"/>
            </p:cNvPicPr>
            <p:nvPr/>
          </p:nvPicPr>
          <p:blipFill>
            <a:blip r:embed="rId6" cstate="print">
              <a:extLst>
                <a:ext uri="{28A0092B-C50C-407E-A947-70E740481C1C}">
                  <a14:useLocalDpi xmlns="" xmlns:a14="http://schemas.microsoft.com/office/drawing/2010/main" val="0"/>
                </a:ext>
              </a:extLst>
            </a:blip>
            <a:srcRect r="46500"/>
            <a:stretch>
              <a:fillRect/>
            </a:stretch>
          </p:blipFill>
          <p:spPr bwMode="auto">
            <a:xfrm>
              <a:off x="6324600" y="5318760"/>
              <a:ext cx="2657059" cy="1463040"/>
            </a:xfrm>
            <a:prstGeom prst="rect">
              <a:avLst/>
            </a:prstGeom>
            <a:noFill/>
            <a:ln w="6350">
              <a:noFill/>
              <a:miter lim="800000"/>
              <a:headEnd/>
              <a:tailEnd/>
            </a:ln>
            <a:extLst>
              <a:ext uri="{909E8E84-426E-40DD-AFC4-6F175D3DCCD1}">
                <a14:hiddenFill xmlns="" xmlns:a14="http://schemas.microsoft.com/office/drawing/2010/main">
                  <a:solidFill>
                    <a:srgbClr val="FFFFFF"/>
                  </a:solidFill>
                </a14:hiddenFill>
              </a:ext>
            </a:extLst>
          </p:spPr>
        </p:pic>
        <p:sp>
          <p:nvSpPr>
            <p:cNvPr id="4111" name="Text Box 16"/>
            <p:cNvSpPr txBox="1">
              <a:spLocks noChangeArrowheads="1"/>
            </p:cNvSpPr>
            <p:nvPr/>
          </p:nvSpPr>
          <p:spPr bwMode="auto">
            <a:xfrm>
              <a:off x="7152535" y="5598134"/>
              <a:ext cx="1839065" cy="599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b="1" dirty="0">
                  <a:solidFill>
                    <a:srgbClr val="009900"/>
                  </a:solidFill>
                </a:rPr>
                <a:t>North Central</a:t>
              </a:r>
            </a:p>
            <a:p>
              <a:pPr algn="r" eaLnBrk="1" hangingPunct="1">
                <a:spcBef>
                  <a:spcPct val="0"/>
                </a:spcBef>
                <a:buFontTx/>
                <a:buNone/>
              </a:pPr>
              <a:r>
                <a:rPr lang="en-US" altLang="en-US" sz="1400" b="1" dirty="0">
                  <a:solidFill>
                    <a:srgbClr val="009900"/>
                  </a:solidFill>
                </a:rPr>
                <a:t>Weed Science Society</a:t>
              </a:r>
            </a:p>
          </p:txBody>
        </p:sp>
      </p:grpSp>
      <p:pic>
        <p:nvPicPr>
          <p:cNvPr id="1026" name="Picture 2"/>
          <p:cNvPicPr>
            <a:picLocks noChangeAspect="1" noChangeArrowheads="1"/>
          </p:cNvPicPr>
          <p:nvPr/>
        </p:nvPicPr>
        <p:blipFill>
          <a:blip r:embed="rId7" cstate="print"/>
          <a:srcRect/>
          <a:stretch>
            <a:fillRect/>
          </a:stretch>
        </p:blipFill>
        <p:spPr bwMode="auto">
          <a:xfrm>
            <a:off x="152400" y="3206387"/>
            <a:ext cx="1537755" cy="1920240"/>
          </a:xfrm>
          <a:prstGeom prst="rect">
            <a:avLst/>
          </a:prstGeom>
          <a:noFill/>
          <a:ln w="6350">
            <a:noFill/>
            <a:miter lim="800000"/>
            <a:headEnd/>
            <a:tailEnd/>
          </a:ln>
        </p:spPr>
      </p:pic>
      <p:pic>
        <p:nvPicPr>
          <p:cNvPr id="1028" name="Picture 4" descr="Northeastern Weed Science Society"/>
          <p:cNvPicPr>
            <a:picLocks noChangeAspect="1" noChangeArrowheads="1"/>
          </p:cNvPicPr>
          <p:nvPr/>
        </p:nvPicPr>
        <p:blipFill>
          <a:blip r:embed="rId8" cstate="print"/>
          <a:srcRect/>
          <a:stretch>
            <a:fillRect/>
          </a:stretch>
        </p:blipFill>
        <p:spPr bwMode="auto">
          <a:xfrm>
            <a:off x="7199690" y="3252107"/>
            <a:ext cx="1791910" cy="1828800"/>
          </a:xfrm>
          <a:prstGeom prst="rect">
            <a:avLst/>
          </a:prstGeom>
          <a:noFill/>
          <a:ln w="6350">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457200" y="152400"/>
            <a:ext cx="8229600" cy="1022350"/>
          </a:xfrm>
          <a:prstGeom prst="rect">
            <a:avLst/>
          </a:prstGeom>
          <a:noFill/>
          <a:ln w="9525">
            <a:noFill/>
            <a:miter lim="800000"/>
            <a:headEnd/>
            <a:tailEnd/>
          </a:ln>
        </p:spPr>
        <p:txBody>
          <a:bodyPr anchor="ctr"/>
          <a:lstStyle/>
          <a:p>
            <a:r>
              <a:rPr lang="en-US" altLang="en-US" sz="3200" dirty="0" smtClean="0">
                <a:solidFill>
                  <a:srgbClr val="FFFF00"/>
                </a:solidFill>
              </a:rPr>
              <a:t>Invasives Species Spending by Federal Land Management Agencies </a:t>
            </a:r>
            <a:endParaRPr lang="en-US" altLang="en-US" sz="3200" dirty="0">
              <a:solidFill>
                <a:srgbClr val="FFFF00"/>
              </a:solidFill>
            </a:endParaRPr>
          </a:p>
        </p:txBody>
      </p:sp>
      <p:sp>
        <p:nvSpPr>
          <p:cNvPr id="5124" name="Rectangle 5"/>
          <p:cNvSpPr>
            <a:spLocks noChangeArrowheads="1"/>
          </p:cNvSpPr>
          <p:nvPr/>
        </p:nvSpPr>
        <p:spPr bwMode="auto">
          <a:xfrm>
            <a:off x="0" y="1295400"/>
            <a:ext cx="823595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p>
            <a:endParaRPr lang="en-US" altLang="en-US" dirty="0"/>
          </a:p>
        </p:txBody>
      </p:sp>
      <p:graphicFrame>
        <p:nvGraphicFramePr>
          <p:cNvPr id="7" name="Table 6"/>
          <p:cNvGraphicFramePr>
            <a:graphicFrameLocks noGrp="1"/>
          </p:cNvGraphicFramePr>
          <p:nvPr/>
        </p:nvGraphicFramePr>
        <p:xfrm>
          <a:off x="554703" y="1828799"/>
          <a:ext cx="7674897" cy="4055977"/>
        </p:xfrm>
        <a:graphic>
          <a:graphicData uri="http://schemas.openxmlformats.org/drawingml/2006/table">
            <a:tbl>
              <a:tblPr/>
              <a:tblGrid>
                <a:gridCol w="4046132"/>
                <a:gridCol w="1217317"/>
                <a:gridCol w="1304269"/>
                <a:gridCol w="1107179"/>
              </a:tblGrid>
              <a:tr h="523596">
                <a:tc>
                  <a:txBody>
                    <a:bodyPr/>
                    <a:lstStyle/>
                    <a:p>
                      <a:pPr marL="0" marR="0">
                        <a:lnSpc>
                          <a:spcPct val="115000"/>
                        </a:lnSpc>
                        <a:spcBef>
                          <a:spcPts val="0"/>
                        </a:spcBef>
                        <a:spcAft>
                          <a:spcPts val="0"/>
                        </a:spcAft>
                      </a:pPr>
                      <a:endParaRPr lang="en-US" sz="2000" b="1" dirty="0">
                        <a:solidFill>
                          <a:schemeClr val="bg1"/>
                        </a:solidFill>
                        <a:latin typeface="Times New Roman"/>
                        <a:ea typeface="Times New Roman"/>
                      </a:endParaRPr>
                    </a:p>
                  </a:txBody>
                  <a:tcPr marL="68580" marR="68580" marT="0" marB="0" anchor="ctr">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solidFill>
                            <a:schemeClr val="bg1"/>
                          </a:solidFill>
                          <a:latin typeface="Times New Roman"/>
                          <a:ea typeface="Times New Roman"/>
                        </a:rPr>
                        <a:t>Acres</a:t>
                      </a:r>
                      <a:endParaRPr lang="en-US" sz="2000" b="1" dirty="0">
                        <a:solidFill>
                          <a:schemeClr val="bg1"/>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solidFill>
                            <a:srgbClr val="00B050"/>
                          </a:solidFill>
                          <a:latin typeface="Times New Roman"/>
                          <a:ea typeface="Times New Roman"/>
                        </a:rPr>
                        <a:t>Spending</a:t>
                      </a: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solidFill>
                            <a:srgbClr val="FF6600"/>
                          </a:solidFill>
                          <a:latin typeface="Times New Roman"/>
                          <a:ea typeface="Times New Roman"/>
                        </a:rPr>
                        <a:t>$/Acre</a:t>
                      </a:r>
                      <a:endParaRPr lang="en-US" sz="2000" b="1" dirty="0">
                        <a:solidFill>
                          <a:srgbClr val="FF660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390805">
                <a:tc>
                  <a:txBody>
                    <a:bodyPr/>
                    <a:lstStyle/>
                    <a:p>
                      <a:pPr marL="0" marR="0">
                        <a:lnSpc>
                          <a:spcPct val="115000"/>
                        </a:lnSpc>
                        <a:spcBef>
                          <a:spcPts val="0"/>
                        </a:spcBef>
                        <a:spcAft>
                          <a:spcPts val="0"/>
                        </a:spcAft>
                      </a:pPr>
                      <a:endParaRPr lang="en-US" sz="2000" dirty="0">
                        <a:solidFill>
                          <a:schemeClr val="bg1"/>
                        </a:solidFill>
                        <a:latin typeface="Times New Roman"/>
                        <a:ea typeface="Times New Roman"/>
                      </a:endParaRPr>
                    </a:p>
                  </a:txBody>
                  <a:tcPr marL="68580" marR="68580" marT="0" marB="0" anchor="ctr">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2000" dirty="0" smtClean="0">
                          <a:solidFill>
                            <a:schemeClr val="bg1"/>
                          </a:solidFill>
                          <a:latin typeface="Times New Roman"/>
                          <a:ea typeface="Times New Roman"/>
                        </a:rPr>
                        <a:t>------- millions ------</a:t>
                      </a:r>
                      <a:endParaRPr lang="en-US" sz="2000" dirty="0">
                        <a:solidFill>
                          <a:schemeClr val="bg1"/>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2000" dirty="0" smtClean="0">
                        <a:solidFill>
                          <a:srgbClr val="00B050"/>
                        </a:solidFill>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000" dirty="0">
                        <a:solidFill>
                          <a:srgbClr val="FF660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523596">
                <a:tc>
                  <a:txBody>
                    <a:bodyPr/>
                    <a:lstStyle/>
                    <a:p>
                      <a:pPr marL="0" marR="0">
                        <a:lnSpc>
                          <a:spcPct val="115000"/>
                        </a:lnSpc>
                        <a:spcBef>
                          <a:spcPts val="0"/>
                        </a:spcBef>
                        <a:spcAft>
                          <a:spcPts val="0"/>
                        </a:spcAft>
                      </a:pPr>
                      <a:r>
                        <a:rPr lang="en-US" sz="2000" baseline="0" dirty="0" smtClean="0">
                          <a:solidFill>
                            <a:schemeClr val="bg2"/>
                          </a:solidFill>
                          <a:latin typeface="Times New Roman"/>
                          <a:ea typeface="Times New Roman"/>
                        </a:rPr>
                        <a:t>Dept. of Defense</a:t>
                      </a:r>
                      <a:endParaRPr lang="en-US" sz="2000" dirty="0">
                        <a:solidFill>
                          <a:schemeClr val="bg2"/>
                        </a:solidFill>
                        <a:latin typeface="Times New Roman"/>
                        <a:ea typeface="Times New Roman"/>
                      </a:endParaRPr>
                    </a:p>
                  </a:txBody>
                  <a:tcPr marL="68580" marR="68580" marT="0" marB="0" anchor="ctr">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chemeClr val="bg2"/>
                          </a:solidFill>
                          <a:latin typeface="Times New Roman"/>
                          <a:ea typeface="Times New Roman"/>
                        </a:rPr>
                        <a:t>8.8</a:t>
                      </a:r>
                      <a:endParaRPr lang="en-US" sz="2000" dirty="0">
                        <a:solidFill>
                          <a:schemeClr val="bg2"/>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chemeClr val="bg2"/>
                          </a:solidFill>
                          <a:latin typeface="Times New Roman"/>
                          <a:ea typeface="Times New Roman"/>
                        </a:rPr>
                        <a:t>$140</a:t>
                      </a:r>
                      <a:endParaRPr lang="en-US" sz="2000" dirty="0">
                        <a:solidFill>
                          <a:schemeClr val="bg2"/>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chemeClr val="bg2"/>
                          </a:solidFill>
                          <a:latin typeface="Times New Roman"/>
                          <a:ea typeface="Times New Roman"/>
                        </a:rPr>
                        <a:t>$15.91</a:t>
                      </a:r>
                      <a:endParaRPr lang="en-US" sz="2000" dirty="0">
                        <a:solidFill>
                          <a:schemeClr val="bg2"/>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523596">
                <a:tc>
                  <a:txBody>
                    <a:bodyPr/>
                    <a:lstStyle/>
                    <a:p>
                      <a:pPr marL="0" marR="0">
                        <a:lnSpc>
                          <a:spcPct val="115000"/>
                        </a:lnSpc>
                        <a:spcBef>
                          <a:spcPts val="0"/>
                        </a:spcBef>
                        <a:spcAft>
                          <a:spcPts val="0"/>
                        </a:spcAft>
                      </a:pPr>
                      <a:r>
                        <a:rPr lang="en-US" sz="2000" dirty="0" smtClean="0">
                          <a:solidFill>
                            <a:schemeClr val="bg2"/>
                          </a:solidFill>
                          <a:latin typeface="Times New Roman"/>
                          <a:ea typeface="Times New Roman"/>
                        </a:rPr>
                        <a:t>USDA- Forest</a:t>
                      </a:r>
                      <a:r>
                        <a:rPr lang="en-US" sz="2000" baseline="0" dirty="0" smtClean="0">
                          <a:solidFill>
                            <a:schemeClr val="bg2"/>
                          </a:solidFill>
                          <a:latin typeface="Times New Roman"/>
                          <a:ea typeface="Times New Roman"/>
                        </a:rPr>
                        <a:t> Service</a:t>
                      </a:r>
                      <a:endParaRPr lang="en-US" sz="2000" dirty="0">
                        <a:solidFill>
                          <a:schemeClr val="bg2"/>
                        </a:solidFill>
                        <a:latin typeface="Times New Roman"/>
                        <a:ea typeface="Times New Roman"/>
                      </a:endParaRPr>
                    </a:p>
                  </a:txBody>
                  <a:tcPr marL="68580" marR="68580" marT="0" marB="0" anchor="ctr">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chemeClr val="bg2"/>
                          </a:solidFill>
                          <a:latin typeface="Times New Roman"/>
                          <a:ea typeface="Times New Roman"/>
                        </a:rPr>
                        <a:t>192.9</a:t>
                      </a:r>
                      <a:endParaRPr lang="en-US" sz="2000" dirty="0">
                        <a:solidFill>
                          <a:schemeClr val="bg2"/>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chemeClr val="bg2"/>
                          </a:solidFill>
                          <a:latin typeface="Times New Roman"/>
                          <a:ea typeface="Times New Roman"/>
                        </a:rPr>
                        <a:t>$1,334</a:t>
                      </a:r>
                      <a:endParaRPr lang="en-US" sz="2000" dirty="0">
                        <a:solidFill>
                          <a:schemeClr val="bg2"/>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chemeClr val="bg2"/>
                          </a:solidFill>
                          <a:latin typeface="Times New Roman"/>
                          <a:ea typeface="Times New Roman"/>
                        </a:rPr>
                        <a:t>$6.92</a:t>
                      </a:r>
                      <a:endParaRPr lang="en-US" sz="2000" dirty="0">
                        <a:solidFill>
                          <a:schemeClr val="bg2"/>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Dept. of the Interior</a:t>
                      </a:r>
                      <a:endParaRPr lang="en-US" sz="2000" dirty="0">
                        <a:solidFill>
                          <a:schemeClr val="bg1"/>
                        </a:solidFill>
                        <a:latin typeface="Times New Roman"/>
                        <a:ea typeface="Times New Roman"/>
                      </a:endParaRPr>
                    </a:p>
                  </a:txBody>
                  <a:tcPr marL="68580" marR="68580" marT="0" marB="0" anchor="ctr">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chemeClr val="bg1"/>
                          </a:solidFill>
                          <a:latin typeface="Times New Roman"/>
                          <a:ea typeface="Times New Roman"/>
                        </a:rPr>
                        <a:t>413.5</a:t>
                      </a:r>
                      <a:endParaRPr lang="en-US" sz="2000" dirty="0">
                        <a:solidFill>
                          <a:schemeClr val="bg1"/>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00B050"/>
                          </a:solidFill>
                          <a:latin typeface="Times New Roman"/>
                          <a:ea typeface="Times New Roman"/>
                        </a:rPr>
                        <a:t>$107</a:t>
                      </a:r>
                      <a:endParaRPr lang="en-US" sz="2000" dirty="0">
                        <a:solidFill>
                          <a:srgbClr val="00B05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FF6600"/>
                          </a:solidFill>
                          <a:latin typeface="Times New Roman"/>
                          <a:ea typeface="Times New Roman"/>
                        </a:rPr>
                        <a:t>$0.26</a:t>
                      </a:r>
                      <a:endParaRPr lang="en-US" sz="2000" dirty="0">
                        <a:solidFill>
                          <a:srgbClr val="FF660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523596">
                <a:tc>
                  <a:txBody>
                    <a:bodyPr/>
                    <a:lstStyle/>
                    <a:p>
                      <a:pPr marL="0" marR="0">
                        <a:lnSpc>
                          <a:spcPct val="115000"/>
                        </a:lnSpc>
                        <a:spcBef>
                          <a:spcPts val="0"/>
                        </a:spcBef>
                        <a:spcAft>
                          <a:spcPts val="0"/>
                        </a:spcAft>
                      </a:pPr>
                      <a:r>
                        <a:rPr lang="en-US" sz="2000" dirty="0" smtClean="0">
                          <a:solidFill>
                            <a:srgbClr val="FFFF00"/>
                          </a:solidFill>
                          <a:latin typeface="Times New Roman"/>
                          <a:ea typeface="Times New Roman"/>
                        </a:rPr>
                        <a:t>       Fish and Wildlife Service</a:t>
                      </a:r>
                      <a:endParaRPr lang="en-US" sz="2000" dirty="0">
                        <a:solidFill>
                          <a:srgbClr val="FFFF00"/>
                        </a:solidFill>
                        <a:latin typeface="Times New Roman"/>
                        <a:ea typeface="Times New Roman"/>
                      </a:endParaRPr>
                    </a:p>
                  </a:txBody>
                  <a:tcPr marL="68580" marR="68580" marT="0" marB="0" anchor="ctr">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FFFF00"/>
                          </a:solidFill>
                          <a:latin typeface="Times New Roman"/>
                          <a:ea typeface="Times New Roman"/>
                        </a:rPr>
                        <a:t>89.2</a:t>
                      </a:r>
                      <a:endParaRPr lang="en-US" sz="2000" dirty="0">
                        <a:solidFill>
                          <a:srgbClr val="FFFF0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00B050"/>
                          </a:solidFill>
                          <a:latin typeface="Times New Roman"/>
                          <a:ea typeface="Times New Roman"/>
                        </a:rPr>
                        <a:t>$35</a:t>
                      </a:r>
                      <a:endParaRPr lang="en-US" sz="2000" dirty="0">
                        <a:solidFill>
                          <a:srgbClr val="00B05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FF6600"/>
                          </a:solidFill>
                          <a:latin typeface="Times New Roman"/>
                          <a:ea typeface="Times New Roman"/>
                        </a:rPr>
                        <a:t>$0.39</a:t>
                      </a:r>
                      <a:endParaRPr lang="en-US" sz="2000" dirty="0">
                        <a:solidFill>
                          <a:srgbClr val="FF660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523596">
                <a:tc>
                  <a:txBody>
                    <a:bodyPr/>
                    <a:lstStyle/>
                    <a:p>
                      <a:pPr marL="0" marR="0">
                        <a:lnSpc>
                          <a:spcPct val="115000"/>
                        </a:lnSpc>
                        <a:spcBef>
                          <a:spcPts val="0"/>
                        </a:spcBef>
                        <a:spcAft>
                          <a:spcPts val="0"/>
                        </a:spcAft>
                      </a:pPr>
                      <a:r>
                        <a:rPr lang="en-US" sz="2000" dirty="0" smtClean="0">
                          <a:solidFill>
                            <a:srgbClr val="FFFF00"/>
                          </a:solidFill>
                          <a:latin typeface="Times New Roman"/>
                          <a:ea typeface="Times New Roman"/>
                        </a:rPr>
                        <a:t>       National Park Service</a:t>
                      </a:r>
                      <a:endParaRPr lang="en-US" sz="2000" dirty="0">
                        <a:solidFill>
                          <a:srgbClr val="FFFF00"/>
                        </a:solidFill>
                        <a:latin typeface="Times New Roman"/>
                        <a:ea typeface="Times New Roman"/>
                      </a:endParaRPr>
                    </a:p>
                  </a:txBody>
                  <a:tcPr marL="68580" marR="68580" marT="0" marB="0" anchor="ctr">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FFFF00"/>
                          </a:solidFill>
                          <a:latin typeface="Times New Roman"/>
                          <a:ea typeface="Times New Roman"/>
                        </a:rPr>
                        <a:t>79.9</a:t>
                      </a:r>
                      <a:endParaRPr lang="en-US" sz="2000" dirty="0">
                        <a:solidFill>
                          <a:srgbClr val="FFFF0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00B050"/>
                          </a:solidFill>
                          <a:latin typeface="Times New Roman"/>
                          <a:ea typeface="Times New Roman"/>
                        </a:rPr>
                        <a:t>$20</a:t>
                      </a:r>
                      <a:endParaRPr lang="en-US" sz="2000" dirty="0">
                        <a:solidFill>
                          <a:srgbClr val="00B05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FF6600"/>
                          </a:solidFill>
                          <a:latin typeface="Times New Roman"/>
                          <a:ea typeface="Times New Roman"/>
                        </a:rPr>
                        <a:t>$0.25</a:t>
                      </a:r>
                      <a:endParaRPr lang="en-US" sz="2000" dirty="0">
                        <a:solidFill>
                          <a:srgbClr val="FF660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523596">
                <a:tc>
                  <a:txBody>
                    <a:bodyPr/>
                    <a:lstStyle/>
                    <a:p>
                      <a:pPr marL="0" marR="0">
                        <a:lnSpc>
                          <a:spcPct val="115000"/>
                        </a:lnSpc>
                        <a:spcBef>
                          <a:spcPts val="0"/>
                        </a:spcBef>
                        <a:spcAft>
                          <a:spcPts val="0"/>
                        </a:spcAft>
                      </a:pPr>
                      <a:r>
                        <a:rPr lang="en-US" sz="2000" dirty="0" smtClean="0">
                          <a:solidFill>
                            <a:srgbClr val="FFFF00"/>
                          </a:solidFill>
                          <a:latin typeface="Times New Roman"/>
                          <a:ea typeface="Times New Roman"/>
                        </a:rPr>
                        <a:t>       Bureau of Land Management</a:t>
                      </a:r>
                      <a:endParaRPr lang="en-US" sz="2000" dirty="0">
                        <a:solidFill>
                          <a:srgbClr val="FFFF00"/>
                        </a:solidFill>
                        <a:latin typeface="Times New Roman"/>
                        <a:ea typeface="Times New Roman"/>
                      </a:endParaRPr>
                    </a:p>
                  </a:txBody>
                  <a:tcPr marL="68580" marR="68580" marT="0" marB="0" anchor="ctr">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FFFF00"/>
                          </a:solidFill>
                          <a:latin typeface="Times New Roman"/>
                          <a:ea typeface="Times New Roman"/>
                        </a:rPr>
                        <a:t>244.4</a:t>
                      </a:r>
                      <a:endParaRPr lang="en-US" sz="2000" dirty="0">
                        <a:solidFill>
                          <a:srgbClr val="FFFF0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00B050"/>
                          </a:solidFill>
                          <a:latin typeface="Times New Roman"/>
                          <a:ea typeface="Times New Roman"/>
                        </a:rPr>
                        <a:t>$15</a:t>
                      </a:r>
                      <a:endParaRPr lang="en-US" sz="2000" dirty="0">
                        <a:solidFill>
                          <a:srgbClr val="00B05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FF6600"/>
                          </a:solidFill>
                          <a:latin typeface="Times New Roman"/>
                          <a:ea typeface="Times New Roman"/>
                        </a:rPr>
                        <a:t>$0.06</a:t>
                      </a:r>
                      <a:endParaRPr lang="en-US" sz="2000" dirty="0">
                        <a:solidFill>
                          <a:srgbClr val="FF660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839766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457200" y="0"/>
            <a:ext cx="8229600" cy="1022350"/>
          </a:xfrm>
          <a:prstGeom prst="rect">
            <a:avLst/>
          </a:prstGeom>
          <a:noFill/>
          <a:ln w="9525">
            <a:noFill/>
            <a:miter lim="800000"/>
            <a:headEnd/>
            <a:tailEnd/>
          </a:ln>
        </p:spPr>
        <p:txBody>
          <a:bodyPr anchor="ctr"/>
          <a:lstStyle/>
          <a:p>
            <a:r>
              <a:rPr lang="en-US" altLang="en-US" sz="3600" dirty="0" smtClean="0">
                <a:solidFill>
                  <a:srgbClr val="FFFF00"/>
                </a:solidFill>
              </a:rPr>
              <a:t>Outline</a:t>
            </a:r>
            <a:endParaRPr lang="en-US" altLang="en-US" sz="3600" dirty="0">
              <a:solidFill>
                <a:srgbClr val="FFFF00"/>
              </a:solidFill>
            </a:endParaRPr>
          </a:p>
        </p:txBody>
      </p:sp>
      <p:sp>
        <p:nvSpPr>
          <p:cNvPr id="5124" name="Rectangle 5"/>
          <p:cNvSpPr>
            <a:spLocks noChangeArrowheads="1"/>
          </p:cNvSpPr>
          <p:nvPr/>
        </p:nvSpPr>
        <p:spPr bwMode="auto">
          <a:xfrm>
            <a:off x="0" y="838200"/>
            <a:ext cx="823595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p>
            <a:endParaRPr lang="en-US" altLang="en-US" dirty="0"/>
          </a:p>
        </p:txBody>
      </p:sp>
      <p:sp>
        <p:nvSpPr>
          <p:cNvPr id="6" name="TextBox 5"/>
          <p:cNvSpPr txBox="1"/>
          <p:nvPr/>
        </p:nvSpPr>
        <p:spPr>
          <a:xfrm>
            <a:off x="838200" y="990600"/>
            <a:ext cx="7467600" cy="5016758"/>
          </a:xfrm>
          <a:prstGeom prst="rect">
            <a:avLst/>
          </a:prstGeom>
          <a:noFill/>
        </p:spPr>
        <p:txBody>
          <a:bodyPr wrap="square" tIns="91440" bIns="91440">
            <a:spAutoFit/>
          </a:bodyPr>
          <a:lstStyle/>
          <a:p>
            <a:pPr marL="341313" indent="-341313" algn="l">
              <a:buFont typeface="+mj-lt"/>
              <a:buAutoNum type="arabicPeriod"/>
              <a:defRPr/>
            </a:pPr>
            <a:r>
              <a:rPr lang="en-US" sz="2400" dirty="0" smtClean="0">
                <a:solidFill>
                  <a:schemeClr val="tx1">
                    <a:lumMod val="75000"/>
                    <a:lumOff val="25000"/>
                  </a:schemeClr>
                </a:solidFill>
              </a:rPr>
              <a:t>Show Me the Money</a:t>
            </a:r>
            <a:r>
              <a:rPr lang="en-US" sz="2400" dirty="0" smtClean="0">
                <a:solidFill>
                  <a:schemeClr val="tx1">
                    <a:lumMod val="75000"/>
                    <a:lumOff val="25000"/>
                  </a:schemeClr>
                </a:solidFill>
              </a:rPr>
              <a:t>? Review of Federal Agency spending on invasive species </a:t>
            </a:r>
            <a:r>
              <a:rPr lang="en-US" sz="2400" dirty="0" smtClean="0">
                <a:solidFill>
                  <a:schemeClr val="tx1">
                    <a:lumMod val="75000"/>
                    <a:lumOff val="25000"/>
                  </a:schemeClr>
                </a:solidFill>
              </a:rPr>
              <a:t>activities</a:t>
            </a:r>
            <a:endParaRPr lang="en-US" sz="2400" dirty="0" smtClean="0">
              <a:solidFill>
                <a:schemeClr val="tx1">
                  <a:lumMod val="75000"/>
                  <a:lumOff val="25000"/>
                </a:schemeClr>
              </a:solidFill>
            </a:endParaRPr>
          </a:p>
          <a:p>
            <a:pPr marL="341313" indent="-341313" algn="l">
              <a:buFont typeface="+mj-lt"/>
              <a:buAutoNum type="arabicPeriod"/>
              <a:defRPr/>
            </a:pPr>
            <a:endParaRPr lang="en-US" sz="2400" dirty="0" smtClean="0">
              <a:solidFill>
                <a:schemeClr val="bg1"/>
              </a:solidFill>
            </a:endParaRPr>
          </a:p>
          <a:p>
            <a:pPr marL="341313" indent="-341313" algn="l">
              <a:buFont typeface="+mj-lt"/>
              <a:buAutoNum type="arabicPeriod"/>
              <a:defRPr/>
            </a:pPr>
            <a:r>
              <a:rPr lang="en-US" sz="2400" dirty="0" smtClean="0">
                <a:solidFill>
                  <a:schemeClr val="bg1"/>
                </a:solidFill>
              </a:rPr>
              <a:t>117</a:t>
            </a:r>
            <a:r>
              <a:rPr lang="en-US" sz="2400" baseline="30000" dirty="0" smtClean="0">
                <a:solidFill>
                  <a:schemeClr val="bg1"/>
                </a:solidFill>
              </a:rPr>
              <a:t>th</a:t>
            </a:r>
            <a:r>
              <a:rPr lang="en-US" sz="2400" dirty="0" smtClean="0">
                <a:solidFill>
                  <a:schemeClr val="bg1"/>
                </a:solidFill>
              </a:rPr>
              <a:t> Congress: House </a:t>
            </a:r>
            <a:r>
              <a:rPr lang="en-US" sz="2400" dirty="0" smtClean="0">
                <a:solidFill>
                  <a:schemeClr val="bg1"/>
                </a:solidFill>
              </a:rPr>
              <a:t>and Senate Appropriations Committees that fund invasive species </a:t>
            </a:r>
            <a:r>
              <a:rPr lang="en-US" sz="2400" dirty="0" smtClean="0">
                <a:solidFill>
                  <a:schemeClr val="bg1"/>
                </a:solidFill>
              </a:rPr>
              <a:t>activities </a:t>
            </a:r>
            <a:endParaRPr lang="en-US" sz="2400" dirty="0" smtClean="0">
              <a:solidFill>
                <a:schemeClr val="bg1"/>
              </a:solidFill>
            </a:endParaRPr>
          </a:p>
          <a:p>
            <a:pPr marL="341313" indent="-341313" algn="l">
              <a:buFont typeface="+mj-lt"/>
              <a:buAutoNum type="arabicPeriod"/>
              <a:defRPr/>
            </a:pPr>
            <a:endParaRPr lang="en-US" sz="2400" dirty="0" smtClean="0">
              <a:solidFill>
                <a:schemeClr val="bg1"/>
              </a:solidFill>
            </a:endParaRPr>
          </a:p>
          <a:p>
            <a:pPr marL="798513" lvl="1" indent="-341313" algn="l">
              <a:buFont typeface="Wingdings" pitchFamily="2" charset="2"/>
              <a:buChar char="§"/>
              <a:defRPr/>
            </a:pPr>
            <a:r>
              <a:rPr lang="en-US" sz="2200" dirty="0" smtClean="0">
                <a:solidFill>
                  <a:schemeClr val="bg1"/>
                </a:solidFill>
              </a:rPr>
              <a:t>Jurisdiction, </a:t>
            </a:r>
            <a:r>
              <a:rPr lang="en-US" sz="2200" dirty="0" smtClean="0">
                <a:solidFill>
                  <a:schemeClr val="bg1"/>
                </a:solidFill>
              </a:rPr>
              <a:t>Leaders, and Members</a:t>
            </a:r>
            <a:endParaRPr lang="en-US" sz="2200" dirty="0" smtClean="0">
              <a:solidFill>
                <a:schemeClr val="bg1"/>
              </a:solidFill>
            </a:endParaRPr>
          </a:p>
          <a:p>
            <a:pPr marL="1255713" lvl="3" indent="-341313" algn="l">
              <a:buFont typeface="Arial" pitchFamily="34" charset="0"/>
              <a:buChar char="•"/>
              <a:defRPr/>
            </a:pPr>
            <a:r>
              <a:rPr lang="en-US" sz="2000" dirty="0" smtClean="0">
                <a:solidFill>
                  <a:srgbClr val="FFFF00"/>
                </a:solidFill>
              </a:rPr>
              <a:t>Agriculture</a:t>
            </a:r>
            <a:r>
              <a:rPr lang="en-US" sz="2000" dirty="0" smtClean="0">
                <a:solidFill>
                  <a:srgbClr val="FFFF00"/>
                </a:solidFill>
              </a:rPr>
              <a:t>, Rural Development, FDA &amp; Related ““</a:t>
            </a:r>
          </a:p>
          <a:p>
            <a:pPr marL="1255713" lvl="3" indent="-341313" algn="l">
              <a:buFont typeface="Arial" pitchFamily="34" charset="0"/>
              <a:buChar char="•"/>
              <a:defRPr/>
            </a:pPr>
            <a:r>
              <a:rPr lang="en-US" sz="2000" dirty="0" smtClean="0">
                <a:solidFill>
                  <a:srgbClr val="FFFF00"/>
                </a:solidFill>
              </a:rPr>
              <a:t>Commerce</a:t>
            </a:r>
            <a:r>
              <a:rPr lang="en-US" sz="2000" dirty="0" smtClean="0">
                <a:solidFill>
                  <a:srgbClr val="FFFF00"/>
                </a:solidFill>
              </a:rPr>
              <a:t>, Justice, and Science (CJS) &amp; Related </a:t>
            </a:r>
            <a:r>
              <a:rPr lang="en-US" sz="2000" dirty="0" smtClean="0">
                <a:solidFill>
                  <a:srgbClr val="FFFF00"/>
                </a:solidFill>
              </a:rPr>
              <a:t>“”</a:t>
            </a:r>
          </a:p>
          <a:p>
            <a:pPr marL="1255713" lvl="3" indent="-341313" algn="l">
              <a:buFont typeface="Arial" pitchFamily="34" charset="0"/>
              <a:buChar char="•"/>
              <a:defRPr/>
            </a:pPr>
            <a:r>
              <a:rPr lang="en-US" sz="2000" dirty="0" smtClean="0">
                <a:solidFill>
                  <a:srgbClr val="FFFF00"/>
                </a:solidFill>
              </a:rPr>
              <a:t>Energy and Water Development, &amp; Related “”</a:t>
            </a:r>
          </a:p>
          <a:p>
            <a:pPr marL="1255713" lvl="3" indent="-341313" algn="l">
              <a:buFont typeface="Arial" pitchFamily="34" charset="0"/>
              <a:buChar char="•"/>
              <a:defRPr/>
            </a:pPr>
            <a:r>
              <a:rPr lang="en-US" sz="2000" dirty="0" smtClean="0">
                <a:solidFill>
                  <a:srgbClr val="FFFF00"/>
                </a:solidFill>
              </a:rPr>
              <a:t>Interior</a:t>
            </a:r>
            <a:r>
              <a:rPr lang="en-US" sz="2000" dirty="0" smtClean="0">
                <a:solidFill>
                  <a:srgbClr val="FFFF00"/>
                </a:solidFill>
              </a:rPr>
              <a:t>, Environment &amp; Related Agencies</a:t>
            </a:r>
          </a:p>
          <a:p>
            <a:pPr marL="1255713" lvl="3" indent="-341313" algn="l">
              <a:defRPr/>
            </a:pPr>
            <a:endParaRPr lang="en-US" sz="2000" dirty="0" smtClean="0">
              <a:solidFill>
                <a:srgbClr val="FFFF00"/>
              </a:solidFill>
            </a:endParaRPr>
          </a:p>
          <a:p>
            <a:pPr marL="341313" indent="-341313" algn="l">
              <a:buFont typeface="+mj-lt"/>
              <a:buAutoNum type="arabicPeriod"/>
              <a:defRPr/>
            </a:pPr>
            <a:r>
              <a:rPr lang="en-US" sz="2400" dirty="0" smtClean="0">
                <a:solidFill>
                  <a:schemeClr val="tx1">
                    <a:lumMod val="75000"/>
                    <a:lumOff val="25000"/>
                  </a:schemeClr>
                </a:solidFill>
              </a:rPr>
              <a:t>Some Advocacy Tips</a:t>
            </a:r>
            <a:r>
              <a:rPr lang="en-US" sz="2400" dirty="0" smtClean="0">
                <a:solidFill>
                  <a:schemeClr val="bg1"/>
                </a:solidFill>
              </a:rPr>
              <a:t/>
            </a:r>
            <a:br>
              <a:rPr lang="en-US" sz="2400" dirty="0" smtClean="0">
                <a:solidFill>
                  <a:schemeClr val="bg1"/>
                </a:solidFill>
              </a:rPr>
            </a:br>
            <a:endParaRPr lang="en-US" sz="2400" dirty="0" smtClean="0">
              <a:solidFill>
                <a:schemeClr val="bg1"/>
              </a:solidFill>
            </a:endParaRPr>
          </a:p>
        </p:txBody>
      </p:sp>
    </p:spTree>
    <p:extLst>
      <p:ext uri="{BB962C8B-B14F-4D97-AF65-F5344CB8AC3E}">
        <p14:creationId xmlns="" xmlns:p14="http://schemas.microsoft.com/office/powerpoint/2010/main" val="839766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457200" y="0"/>
            <a:ext cx="8229600" cy="1022350"/>
          </a:xfrm>
          <a:prstGeom prst="rect">
            <a:avLst/>
          </a:prstGeom>
          <a:noFill/>
          <a:ln w="9525">
            <a:noFill/>
            <a:miter lim="800000"/>
            <a:headEnd/>
            <a:tailEnd/>
          </a:ln>
        </p:spPr>
        <p:txBody>
          <a:bodyPr anchor="ctr"/>
          <a:lstStyle/>
          <a:p>
            <a:r>
              <a:rPr lang="en-US" altLang="en-US" sz="3600" dirty="0" smtClean="0">
                <a:solidFill>
                  <a:srgbClr val="FFFF00"/>
                </a:solidFill>
              </a:rPr>
              <a:t>Outline</a:t>
            </a:r>
            <a:endParaRPr lang="en-US" altLang="en-US" sz="3600" dirty="0">
              <a:solidFill>
                <a:srgbClr val="FFFF00"/>
              </a:solidFill>
            </a:endParaRPr>
          </a:p>
        </p:txBody>
      </p:sp>
      <p:sp>
        <p:nvSpPr>
          <p:cNvPr id="5124" name="Rectangle 5"/>
          <p:cNvSpPr>
            <a:spLocks noChangeArrowheads="1"/>
          </p:cNvSpPr>
          <p:nvPr/>
        </p:nvSpPr>
        <p:spPr bwMode="auto">
          <a:xfrm>
            <a:off x="0" y="838200"/>
            <a:ext cx="823595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p>
            <a:endParaRPr lang="en-US" altLang="en-US" dirty="0"/>
          </a:p>
        </p:txBody>
      </p:sp>
      <p:sp>
        <p:nvSpPr>
          <p:cNvPr id="6" name="TextBox 5"/>
          <p:cNvSpPr txBox="1"/>
          <p:nvPr/>
        </p:nvSpPr>
        <p:spPr>
          <a:xfrm>
            <a:off x="838200" y="990600"/>
            <a:ext cx="7467600" cy="5016758"/>
          </a:xfrm>
          <a:prstGeom prst="rect">
            <a:avLst/>
          </a:prstGeom>
          <a:noFill/>
        </p:spPr>
        <p:txBody>
          <a:bodyPr wrap="square" tIns="91440" bIns="91440">
            <a:spAutoFit/>
          </a:bodyPr>
          <a:lstStyle/>
          <a:p>
            <a:pPr marL="341313" indent="-341313" algn="l">
              <a:buFont typeface="+mj-lt"/>
              <a:buAutoNum type="arabicPeriod"/>
              <a:defRPr/>
            </a:pPr>
            <a:r>
              <a:rPr lang="en-US" sz="2400" dirty="0" smtClean="0">
                <a:solidFill>
                  <a:schemeClr val="tx1">
                    <a:lumMod val="75000"/>
                    <a:lumOff val="25000"/>
                  </a:schemeClr>
                </a:solidFill>
              </a:rPr>
              <a:t>Show Me the Money</a:t>
            </a:r>
            <a:r>
              <a:rPr lang="en-US" sz="2400" dirty="0" smtClean="0">
                <a:solidFill>
                  <a:schemeClr val="tx1">
                    <a:lumMod val="75000"/>
                    <a:lumOff val="25000"/>
                  </a:schemeClr>
                </a:solidFill>
              </a:rPr>
              <a:t>? Review of Federal Agency spending on invasive species </a:t>
            </a:r>
            <a:r>
              <a:rPr lang="en-US" sz="2400" dirty="0" smtClean="0">
                <a:solidFill>
                  <a:schemeClr val="tx1">
                    <a:lumMod val="75000"/>
                    <a:lumOff val="25000"/>
                  </a:schemeClr>
                </a:solidFill>
              </a:rPr>
              <a:t>activities</a:t>
            </a:r>
            <a:endParaRPr lang="en-US" sz="2400" dirty="0" smtClean="0">
              <a:solidFill>
                <a:schemeClr val="tx1">
                  <a:lumMod val="75000"/>
                  <a:lumOff val="25000"/>
                </a:schemeClr>
              </a:solidFill>
            </a:endParaRPr>
          </a:p>
          <a:p>
            <a:pPr marL="341313" indent="-341313" algn="l">
              <a:buFont typeface="+mj-lt"/>
              <a:buAutoNum type="arabicPeriod"/>
              <a:defRPr/>
            </a:pPr>
            <a:endParaRPr lang="en-US" sz="2400" dirty="0" smtClean="0">
              <a:solidFill>
                <a:schemeClr val="bg1"/>
              </a:solidFill>
            </a:endParaRPr>
          </a:p>
          <a:p>
            <a:pPr marL="341313" indent="-341313" algn="l">
              <a:buFont typeface="+mj-lt"/>
              <a:buAutoNum type="arabicPeriod"/>
              <a:defRPr/>
            </a:pPr>
            <a:r>
              <a:rPr lang="en-US" sz="2400" dirty="0" smtClean="0">
                <a:solidFill>
                  <a:schemeClr val="bg1"/>
                </a:solidFill>
              </a:rPr>
              <a:t>117</a:t>
            </a:r>
            <a:r>
              <a:rPr lang="en-US" sz="2400" baseline="30000" dirty="0" smtClean="0">
                <a:solidFill>
                  <a:schemeClr val="bg1"/>
                </a:solidFill>
              </a:rPr>
              <a:t>th</a:t>
            </a:r>
            <a:r>
              <a:rPr lang="en-US" sz="2400" dirty="0" smtClean="0">
                <a:solidFill>
                  <a:schemeClr val="bg1"/>
                </a:solidFill>
              </a:rPr>
              <a:t> Congress: House </a:t>
            </a:r>
            <a:r>
              <a:rPr lang="en-US" sz="2400" dirty="0" smtClean="0">
                <a:solidFill>
                  <a:schemeClr val="bg1"/>
                </a:solidFill>
              </a:rPr>
              <a:t>and Senate Appropriations Committees that fund invasive species </a:t>
            </a:r>
            <a:r>
              <a:rPr lang="en-US" sz="2400" dirty="0" smtClean="0">
                <a:solidFill>
                  <a:schemeClr val="bg1"/>
                </a:solidFill>
              </a:rPr>
              <a:t>activities </a:t>
            </a:r>
            <a:endParaRPr lang="en-US" sz="2400" dirty="0" smtClean="0">
              <a:solidFill>
                <a:schemeClr val="bg1"/>
              </a:solidFill>
            </a:endParaRPr>
          </a:p>
          <a:p>
            <a:pPr marL="341313" indent="-341313" algn="l">
              <a:buFont typeface="+mj-lt"/>
              <a:buAutoNum type="arabicPeriod"/>
              <a:defRPr/>
            </a:pPr>
            <a:endParaRPr lang="en-US" sz="2400" dirty="0" smtClean="0">
              <a:solidFill>
                <a:schemeClr val="bg1"/>
              </a:solidFill>
            </a:endParaRPr>
          </a:p>
          <a:p>
            <a:pPr marL="798513" lvl="1" indent="-341313" algn="l">
              <a:buFont typeface="Wingdings" pitchFamily="2" charset="2"/>
              <a:buChar char="§"/>
              <a:defRPr/>
            </a:pPr>
            <a:r>
              <a:rPr lang="en-US" sz="2200" dirty="0" smtClean="0">
                <a:solidFill>
                  <a:schemeClr val="bg1"/>
                </a:solidFill>
              </a:rPr>
              <a:t>Jurisdiction, </a:t>
            </a:r>
            <a:r>
              <a:rPr lang="en-US" sz="2200" dirty="0" smtClean="0">
                <a:solidFill>
                  <a:schemeClr val="bg1"/>
                </a:solidFill>
              </a:rPr>
              <a:t>Leaders, and Members</a:t>
            </a:r>
            <a:endParaRPr lang="en-US" sz="2200" dirty="0" smtClean="0">
              <a:solidFill>
                <a:schemeClr val="bg1"/>
              </a:solidFill>
            </a:endParaRPr>
          </a:p>
          <a:p>
            <a:pPr marL="1255713" lvl="3" indent="-341313" algn="l">
              <a:buFont typeface="Arial" pitchFamily="34" charset="0"/>
              <a:buChar char="•"/>
              <a:defRPr/>
            </a:pPr>
            <a:r>
              <a:rPr lang="en-US" sz="2000" dirty="0" smtClean="0">
                <a:solidFill>
                  <a:srgbClr val="FFFF00"/>
                </a:solidFill>
              </a:rPr>
              <a:t>Agriculture</a:t>
            </a:r>
            <a:r>
              <a:rPr lang="en-US" sz="2000" dirty="0" smtClean="0">
                <a:solidFill>
                  <a:srgbClr val="FFFF00"/>
                </a:solidFill>
              </a:rPr>
              <a:t>, Rural Development, FDA &amp; Related ““</a:t>
            </a:r>
          </a:p>
          <a:p>
            <a:pPr marL="1255713" lvl="3" indent="-341313" algn="l">
              <a:buFont typeface="Arial" pitchFamily="34" charset="0"/>
              <a:buChar char="•"/>
              <a:defRPr/>
            </a:pPr>
            <a:r>
              <a:rPr lang="en-US" sz="2000" dirty="0" smtClean="0">
                <a:solidFill>
                  <a:srgbClr val="FFFF00"/>
                </a:solidFill>
              </a:rPr>
              <a:t>Commerce</a:t>
            </a:r>
            <a:r>
              <a:rPr lang="en-US" sz="2000" dirty="0" smtClean="0">
                <a:solidFill>
                  <a:srgbClr val="FFFF00"/>
                </a:solidFill>
              </a:rPr>
              <a:t>, Justice, and Science (CJS) &amp; Related </a:t>
            </a:r>
            <a:r>
              <a:rPr lang="en-US" sz="2000" dirty="0" smtClean="0">
                <a:solidFill>
                  <a:srgbClr val="FFFF00"/>
                </a:solidFill>
              </a:rPr>
              <a:t>“”</a:t>
            </a:r>
          </a:p>
          <a:p>
            <a:pPr marL="1255713" lvl="3" indent="-341313" algn="l">
              <a:buFont typeface="Arial" pitchFamily="34" charset="0"/>
              <a:buChar char="•"/>
              <a:defRPr/>
            </a:pPr>
            <a:r>
              <a:rPr lang="en-US" sz="2000" dirty="0" smtClean="0">
                <a:solidFill>
                  <a:srgbClr val="FFFF00"/>
                </a:solidFill>
              </a:rPr>
              <a:t>Energy and Water Development, &amp; Related “”</a:t>
            </a:r>
          </a:p>
          <a:p>
            <a:pPr marL="1255713" lvl="3" indent="-341313" algn="l">
              <a:buFont typeface="Arial" pitchFamily="34" charset="0"/>
              <a:buChar char="•"/>
              <a:defRPr/>
            </a:pPr>
            <a:r>
              <a:rPr lang="en-US" sz="2000" dirty="0" smtClean="0">
                <a:solidFill>
                  <a:srgbClr val="FFFF00"/>
                </a:solidFill>
              </a:rPr>
              <a:t>Interior</a:t>
            </a:r>
            <a:r>
              <a:rPr lang="en-US" sz="2000" dirty="0" smtClean="0">
                <a:solidFill>
                  <a:srgbClr val="FFFF00"/>
                </a:solidFill>
              </a:rPr>
              <a:t>, Environment &amp; Related Agencies</a:t>
            </a:r>
          </a:p>
          <a:p>
            <a:pPr marL="1255713" lvl="3" indent="-341313" algn="l">
              <a:defRPr/>
            </a:pPr>
            <a:endParaRPr lang="en-US" sz="2000" dirty="0" smtClean="0">
              <a:solidFill>
                <a:srgbClr val="FFFF00"/>
              </a:solidFill>
            </a:endParaRPr>
          </a:p>
          <a:p>
            <a:pPr marL="341313" indent="-341313" algn="l">
              <a:buFont typeface="+mj-lt"/>
              <a:buAutoNum type="arabicPeriod"/>
              <a:defRPr/>
            </a:pPr>
            <a:r>
              <a:rPr lang="en-US" sz="2400" dirty="0" smtClean="0">
                <a:solidFill>
                  <a:schemeClr val="tx1">
                    <a:lumMod val="75000"/>
                    <a:lumOff val="25000"/>
                  </a:schemeClr>
                </a:solidFill>
              </a:rPr>
              <a:t>Some Advocacy Tips</a:t>
            </a:r>
            <a:r>
              <a:rPr lang="en-US" sz="2400" dirty="0" smtClean="0">
                <a:solidFill>
                  <a:schemeClr val="bg1"/>
                </a:solidFill>
              </a:rPr>
              <a:t/>
            </a:r>
            <a:br>
              <a:rPr lang="en-US" sz="2400" dirty="0" smtClean="0">
                <a:solidFill>
                  <a:schemeClr val="bg1"/>
                </a:solidFill>
              </a:rPr>
            </a:br>
            <a:endParaRPr lang="en-US" sz="2400" dirty="0" smtClean="0">
              <a:solidFill>
                <a:schemeClr val="bg1"/>
              </a:solidFill>
            </a:endParaRPr>
          </a:p>
        </p:txBody>
      </p:sp>
      <p:sp>
        <p:nvSpPr>
          <p:cNvPr id="5" name="TextBox 4"/>
          <p:cNvSpPr txBox="1"/>
          <p:nvPr/>
        </p:nvSpPr>
        <p:spPr>
          <a:xfrm>
            <a:off x="270148" y="5141893"/>
            <a:ext cx="8645252" cy="954107"/>
          </a:xfrm>
          <a:prstGeom prst="rect">
            <a:avLst/>
          </a:prstGeom>
          <a:solidFill>
            <a:schemeClr val="tx1"/>
          </a:solidFill>
        </p:spPr>
        <p:txBody>
          <a:bodyPr wrap="none" rtlCol="0">
            <a:spAutoFit/>
          </a:bodyPr>
          <a:lstStyle/>
          <a:p>
            <a:r>
              <a:rPr lang="en-US" sz="2800" dirty="0" smtClean="0">
                <a:solidFill>
                  <a:srgbClr val="FFC000"/>
                </a:solidFill>
              </a:rPr>
              <a:t>Every state except CO, SD, and WY have a member </a:t>
            </a:r>
          </a:p>
          <a:p>
            <a:r>
              <a:rPr lang="en-US" sz="2800" dirty="0" smtClean="0">
                <a:solidFill>
                  <a:srgbClr val="FFC000"/>
                </a:solidFill>
              </a:rPr>
              <a:t>on the House or Senate Appropriations Committees! </a:t>
            </a:r>
            <a:endParaRPr lang="en-US" sz="2800" dirty="0">
              <a:solidFill>
                <a:srgbClr val="FFC000"/>
              </a:solidFill>
            </a:endParaRPr>
          </a:p>
        </p:txBody>
      </p:sp>
    </p:spTree>
    <p:extLst>
      <p:ext uri="{BB962C8B-B14F-4D97-AF65-F5344CB8AC3E}">
        <p14:creationId xmlns="" xmlns:p14="http://schemas.microsoft.com/office/powerpoint/2010/main" val="839766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27296" y="0"/>
            <a:ext cx="9144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dirty="0" smtClean="0">
                <a:solidFill>
                  <a:srgbClr val="FF6600"/>
                </a:solidFill>
              </a:rPr>
              <a:t>House and Senate Appropriations for </a:t>
            </a:r>
          </a:p>
          <a:p>
            <a:pPr algn="ctr" eaLnBrk="1" hangingPunct="1">
              <a:spcBef>
                <a:spcPct val="0"/>
              </a:spcBef>
              <a:buFontTx/>
              <a:buNone/>
            </a:pPr>
            <a:r>
              <a:rPr lang="en-US" altLang="en-US" dirty="0" smtClean="0">
                <a:solidFill>
                  <a:srgbClr val="FF6600"/>
                </a:solidFill>
              </a:rPr>
              <a:t>Ag, Rural Development, FDA &amp; Related “”</a:t>
            </a:r>
            <a:endParaRPr lang="en-US" altLang="en-US" dirty="0">
              <a:solidFill>
                <a:srgbClr val="FF6600"/>
              </a:solidFill>
            </a:endParaRPr>
          </a:p>
        </p:txBody>
      </p:sp>
      <p:sp>
        <p:nvSpPr>
          <p:cNvPr id="15" name="Rectangle 8"/>
          <p:cNvSpPr>
            <a:spLocks noChangeArrowheads="1"/>
          </p:cNvSpPr>
          <p:nvPr/>
        </p:nvSpPr>
        <p:spPr bwMode="auto">
          <a:xfrm>
            <a:off x="0" y="12954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9" name="TextBox 8"/>
          <p:cNvSpPr txBox="1"/>
          <p:nvPr/>
        </p:nvSpPr>
        <p:spPr>
          <a:xfrm>
            <a:off x="381000" y="1676400"/>
            <a:ext cx="8458200" cy="3810000"/>
          </a:xfrm>
          <a:prstGeom prst="rect">
            <a:avLst/>
          </a:prstGeom>
          <a:noFill/>
        </p:spPr>
        <p:txBody>
          <a:bodyPr wrap="square" rtlCol="0">
            <a:noAutofit/>
          </a:bodyPr>
          <a:lstStyle/>
          <a:p>
            <a:pPr algn="l"/>
            <a:r>
              <a:rPr lang="en-US" sz="2400" dirty="0" smtClean="0">
                <a:solidFill>
                  <a:srgbClr val="FFFFFF"/>
                </a:solidFill>
              </a:rPr>
              <a:t>Subcommittee jurisdiction for funding includes :</a:t>
            </a:r>
            <a:br>
              <a:rPr lang="en-US" sz="2400" dirty="0" smtClean="0">
                <a:solidFill>
                  <a:srgbClr val="FFFFFF"/>
                </a:solidFill>
              </a:rPr>
            </a:br>
            <a:endParaRPr lang="en-US" sz="2400" dirty="0" smtClean="0">
              <a:solidFill>
                <a:srgbClr val="FFFFFF"/>
              </a:solidFill>
            </a:endParaRPr>
          </a:p>
          <a:p>
            <a:pPr marL="514350" indent="-514350" algn="l">
              <a:buFont typeface="Wingdings" pitchFamily="2" charset="2"/>
              <a:buChar char="§"/>
            </a:pPr>
            <a:r>
              <a:rPr lang="en-US" sz="2400" dirty="0" smtClean="0">
                <a:solidFill>
                  <a:srgbClr val="FFFFFF"/>
                </a:solidFill>
              </a:rPr>
              <a:t> </a:t>
            </a:r>
            <a:r>
              <a:rPr lang="en-US" sz="2400" dirty="0" smtClean="0">
                <a:solidFill>
                  <a:srgbClr val="FFFF00"/>
                </a:solidFill>
              </a:rPr>
              <a:t>US Department of Agriculture (USDA)</a:t>
            </a:r>
          </a:p>
          <a:p>
            <a:pPr marL="682625" lvl="1" indent="-225425" algn="l">
              <a:buFont typeface="Arial" pitchFamily="34" charset="0"/>
              <a:buChar char="•"/>
            </a:pPr>
            <a:r>
              <a:rPr lang="en-US" sz="2400" dirty="0" smtClean="0">
                <a:solidFill>
                  <a:srgbClr val="FFFFFF"/>
                </a:solidFill>
              </a:rPr>
              <a:t>except U.S. Forest Service</a:t>
            </a:r>
          </a:p>
        </p:txBody>
      </p:sp>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27296" y="0"/>
            <a:ext cx="9144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dirty="0" smtClean="0">
                <a:solidFill>
                  <a:srgbClr val="FF6600"/>
                </a:solidFill>
              </a:rPr>
              <a:t>Invasive Species Activities in </a:t>
            </a:r>
          </a:p>
          <a:p>
            <a:pPr algn="ctr" eaLnBrk="1" hangingPunct="1">
              <a:spcBef>
                <a:spcPct val="0"/>
              </a:spcBef>
              <a:buFontTx/>
              <a:buNone/>
            </a:pPr>
            <a:r>
              <a:rPr lang="en-US" altLang="en-US" dirty="0" smtClean="0">
                <a:solidFill>
                  <a:srgbClr val="FF6600"/>
                </a:solidFill>
              </a:rPr>
              <a:t>Ag, Rural Development, FDA &amp; Related “”</a:t>
            </a:r>
            <a:endParaRPr lang="en-US" altLang="en-US" dirty="0">
              <a:solidFill>
                <a:srgbClr val="FF6600"/>
              </a:solidFill>
            </a:endParaRPr>
          </a:p>
        </p:txBody>
      </p:sp>
      <p:sp>
        <p:nvSpPr>
          <p:cNvPr id="15" name="Rectangle 8"/>
          <p:cNvSpPr>
            <a:spLocks noChangeArrowheads="1"/>
          </p:cNvSpPr>
          <p:nvPr/>
        </p:nvSpPr>
        <p:spPr bwMode="auto">
          <a:xfrm>
            <a:off x="0" y="12954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9" name="TextBox 8"/>
          <p:cNvSpPr txBox="1"/>
          <p:nvPr/>
        </p:nvSpPr>
        <p:spPr>
          <a:xfrm>
            <a:off x="457200" y="1447800"/>
            <a:ext cx="8153400" cy="5181600"/>
          </a:xfrm>
          <a:prstGeom prst="rect">
            <a:avLst/>
          </a:prstGeom>
          <a:noFill/>
        </p:spPr>
        <p:txBody>
          <a:bodyPr wrap="square" rtlCol="0">
            <a:noAutofit/>
          </a:bodyPr>
          <a:lstStyle/>
          <a:p>
            <a:pPr algn="l"/>
            <a:r>
              <a:rPr lang="en-US" sz="2400" dirty="0" smtClean="0">
                <a:solidFill>
                  <a:srgbClr val="FFFF00"/>
                </a:solidFill>
              </a:rPr>
              <a:t>APHIS: </a:t>
            </a:r>
            <a:r>
              <a:rPr lang="en-US" sz="2400" dirty="0" smtClean="0">
                <a:solidFill>
                  <a:srgbClr val="00B050"/>
                </a:solidFill>
              </a:rPr>
              <a:t>$</a:t>
            </a:r>
            <a:r>
              <a:rPr lang="en-US" sz="2400" dirty="0" smtClean="0">
                <a:solidFill>
                  <a:srgbClr val="00B050"/>
                </a:solidFill>
              </a:rPr>
              <a:t>1.1 </a:t>
            </a:r>
            <a:r>
              <a:rPr lang="en-US" sz="2400" dirty="0" smtClean="0">
                <a:solidFill>
                  <a:srgbClr val="00B050"/>
                </a:solidFill>
              </a:rPr>
              <a:t>billion in FY </a:t>
            </a:r>
            <a:r>
              <a:rPr lang="en-US" sz="2400" dirty="0" smtClean="0">
                <a:solidFill>
                  <a:srgbClr val="00B050"/>
                </a:solidFill>
              </a:rPr>
              <a:t>2021 </a:t>
            </a:r>
            <a:r>
              <a:rPr lang="en-US" sz="2400" dirty="0" smtClean="0">
                <a:solidFill>
                  <a:schemeClr val="bg1"/>
                </a:solidFill>
              </a:rPr>
              <a:t>(Congress)</a:t>
            </a:r>
            <a:endParaRPr lang="en-US" sz="2400" dirty="0" smtClean="0">
              <a:solidFill>
                <a:srgbClr val="00B050"/>
              </a:solidFill>
            </a:endParaRPr>
          </a:p>
          <a:p>
            <a:pPr algn="l"/>
            <a:r>
              <a:rPr lang="en-US" sz="2000" dirty="0" smtClean="0">
                <a:solidFill>
                  <a:srgbClr val="FFFF00"/>
                </a:solidFill>
              </a:rPr>
              <a:t> </a:t>
            </a:r>
            <a:r>
              <a:rPr lang="en-US" sz="2000" dirty="0" smtClean="0">
                <a:solidFill>
                  <a:srgbClr val="FFFF00"/>
                </a:solidFill>
              </a:rPr>
              <a:t>     Plant Health:  </a:t>
            </a:r>
            <a:r>
              <a:rPr lang="en-US" sz="2000" dirty="0" smtClean="0">
                <a:solidFill>
                  <a:srgbClr val="00B050"/>
                </a:solidFill>
              </a:rPr>
              <a:t>$363 million </a:t>
            </a:r>
            <a:r>
              <a:rPr lang="en-US" sz="2000" dirty="0" smtClean="0">
                <a:solidFill>
                  <a:schemeClr val="bg1"/>
                </a:solidFill>
              </a:rPr>
              <a:t> (APHIS)</a:t>
            </a:r>
            <a:endParaRPr lang="en-US" sz="2000" dirty="0" smtClean="0">
              <a:solidFill>
                <a:srgbClr val="00B050"/>
              </a:solidFill>
            </a:endParaRPr>
          </a:p>
          <a:p>
            <a:pPr algn="l"/>
            <a:r>
              <a:rPr lang="en-US" sz="2000" dirty="0" smtClean="0">
                <a:solidFill>
                  <a:srgbClr val="00B050"/>
                </a:solidFill>
              </a:rPr>
              <a:t>	</a:t>
            </a:r>
            <a:r>
              <a:rPr lang="en-US" dirty="0" smtClean="0">
                <a:solidFill>
                  <a:srgbClr val="FFFF00"/>
                </a:solidFill>
              </a:rPr>
              <a:t>Ag Quarantine Inspection:  </a:t>
            </a:r>
            <a:r>
              <a:rPr lang="en-US" dirty="0" smtClean="0">
                <a:solidFill>
                  <a:srgbClr val="00B050"/>
                </a:solidFill>
              </a:rPr>
              <a:t>$32.9 million</a:t>
            </a:r>
          </a:p>
          <a:p>
            <a:pPr algn="l"/>
            <a:r>
              <a:rPr lang="en-US" dirty="0" smtClean="0">
                <a:solidFill>
                  <a:srgbClr val="FFFF00"/>
                </a:solidFill>
              </a:rPr>
              <a:t>	</a:t>
            </a:r>
            <a:r>
              <a:rPr lang="en-US" dirty="0" smtClean="0">
                <a:solidFill>
                  <a:srgbClr val="FFFF00"/>
                </a:solidFill>
              </a:rPr>
              <a:t>Pest Detection: </a:t>
            </a:r>
            <a:r>
              <a:rPr lang="en-US" dirty="0" smtClean="0">
                <a:solidFill>
                  <a:srgbClr val="00B050"/>
                </a:solidFill>
              </a:rPr>
              <a:t>$27.7 million</a:t>
            </a:r>
          </a:p>
          <a:p>
            <a:pPr algn="l"/>
            <a:r>
              <a:rPr lang="en-US" dirty="0" smtClean="0">
                <a:solidFill>
                  <a:srgbClr val="FFFF00"/>
                </a:solidFill>
              </a:rPr>
              <a:t>	</a:t>
            </a:r>
            <a:r>
              <a:rPr lang="en-US" dirty="0" smtClean="0">
                <a:solidFill>
                  <a:srgbClr val="FFFF00"/>
                </a:solidFill>
              </a:rPr>
              <a:t>Specialty Crop Pests:  </a:t>
            </a:r>
            <a:r>
              <a:rPr lang="en-US" dirty="0" smtClean="0">
                <a:solidFill>
                  <a:srgbClr val="00B050"/>
                </a:solidFill>
              </a:rPr>
              <a:t>$196.6 million</a:t>
            </a:r>
          </a:p>
          <a:p>
            <a:pPr algn="l"/>
            <a:r>
              <a:rPr lang="en-US" dirty="0" smtClean="0">
                <a:solidFill>
                  <a:srgbClr val="FFFF00"/>
                </a:solidFill>
              </a:rPr>
              <a:t>	</a:t>
            </a:r>
            <a:r>
              <a:rPr lang="en-US" dirty="0" smtClean="0">
                <a:solidFill>
                  <a:srgbClr val="FFFF00"/>
                </a:solidFill>
              </a:rPr>
              <a:t>Tree and Wood Pests: </a:t>
            </a:r>
            <a:r>
              <a:rPr lang="en-US" dirty="0" smtClean="0">
                <a:solidFill>
                  <a:srgbClr val="00B050"/>
                </a:solidFill>
              </a:rPr>
              <a:t>$60.5 million</a:t>
            </a:r>
          </a:p>
          <a:p>
            <a:pPr algn="l"/>
            <a:r>
              <a:rPr lang="en-US" dirty="0" smtClean="0">
                <a:solidFill>
                  <a:srgbClr val="FFFF00"/>
                </a:solidFill>
              </a:rPr>
              <a:t>	Field </a:t>
            </a:r>
            <a:r>
              <a:rPr lang="en-US" dirty="0" smtClean="0">
                <a:solidFill>
                  <a:srgbClr val="FFFF00"/>
                </a:solidFill>
              </a:rPr>
              <a:t>Crop &amp; Rangeland Ecosystem Pests: </a:t>
            </a:r>
            <a:r>
              <a:rPr lang="en-US" dirty="0" smtClean="0">
                <a:solidFill>
                  <a:srgbClr val="00B050"/>
                </a:solidFill>
              </a:rPr>
              <a:t>$10.9 million</a:t>
            </a:r>
            <a:endParaRPr lang="en-US" dirty="0" smtClean="0">
              <a:solidFill>
                <a:srgbClr val="00B050"/>
              </a:solidFill>
            </a:endParaRPr>
          </a:p>
          <a:p>
            <a:pPr marL="1092200" lvl="2" indent="-177800" algn="l">
              <a:buFont typeface="Arial" pitchFamily="34" charset="0"/>
              <a:buChar char="•"/>
            </a:pPr>
            <a:r>
              <a:rPr lang="en-US" dirty="0" smtClean="0">
                <a:solidFill>
                  <a:srgbClr val="FFFFFF"/>
                </a:solidFill>
              </a:rPr>
              <a:t>$1 </a:t>
            </a:r>
            <a:r>
              <a:rPr lang="en-US" dirty="0" smtClean="0">
                <a:solidFill>
                  <a:srgbClr val="FFFFFF"/>
                </a:solidFill>
              </a:rPr>
              <a:t>million increase above the FY 21 enacted level </a:t>
            </a:r>
            <a:r>
              <a:rPr lang="en-US" dirty="0" smtClean="0">
                <a:solidFill>
                  <a:srgbClr val="FFFFFF"/>
                </a:solidFill>
              </a:rPr>
              <a:t>of $3 million for </a:t>
            </a:r>
            <a:r>
              <a:rPr lang="en-US" dirty="0" smtClean="0">
                <a:solidFill>
                  <a:srgbClr val="FFFFFF"/>
                </a:solidFill>
              </a:rPr>
              <a:t>the cogongrass management pilot </a:t>
            </a:r>
            <a:r>
              <a:rPr lang="en-US" dirty="0" smtClean="0">
                <a:solidFill>
                  <a:srgbClr val="FFFFFF"/>
                </a:solidFill>
              </a:rPr>
              <a:t>project in AL, GA, MS and SC.</a:t>
            </a:r>
          </a:p>
          <a:p>
            <a:pPr marL="635000" lvl="1" indent="-177800" algn="l"/>
            <a:endParaRPr lang="en-US" dirty="0" smtClean="0">
              <a:solidFill>
                <a:srgbClr val="FFFFFF"/>
              </a:solidFill>
            </a:endParaRPr>
          </a:p>
          <a:p>
            <a:pPr algn="l"/>
            <a:r>
              <a:rPr lang="en-US" sz="2400" dirty="0" smtClean="0">
                <a:solidFill>
                  <a:srgbClr val="FFFF00"/>
                </a:solidFill>
              </a:rPr>
              <a:t>NRCS: </a:t>
            </a:r>
            <a:r>
              <a:rPr lang="en-US" sz="2400" dirty="0" smtClean="0">
                <a:solidFill>
                  <a:srgbClr val="00B050"/>
                </a:solidFill>
              </a:rPr>
              <a:t>$832.7 million </a:t>
            </a:r>
            <a:r>
              <a:rPr lang="en-US" sz="2400" dirty="0" smtClean="0">
                <a:solidFill>
                  <a:srgbClr val="00B050"/>
                </a:solidFill>
              </a:rPr>
              <a:t>in FY </a:t>
            </a:r>
            <a:r>
              <a:rPr lang="en-US" sz="2400" dirty="0" smtClean="0">
                <a:solidFill>
                  <a:srgbClr val="00B050"/>
                </a:solidFill>
              </a:rPr>
              <a:t>2021</a:t>
            </a:r>
            <a:r>
              <a:rPr lang="en-US" sz="2000" dirty="0" smtClean="0">
                <a:solidFill>
                  <a:srgbClr val="FFFFFF"/>
                </a:solidFill>
              </a:rPr>
              <a:t>      </a:t>
            </a:r>
            <a:endParaRPr lang="en-US" sz="2000" dirty="0" smtClean="0">
              <a:solidFill>
                <a:srgbClr val="00B050"/>
              </a:solidFill>
            </a:endParaRPr>
          </a:p>
          <a:p>
            <a:pPr marL="635000" lvl="1" indent="-177800" algn="l">
              <a:buFont typeface="Arial" pitchFamily="34" charset="0"/>
              <a:buChar char="•"/>
            </a:pPr>
            <a:r>
              <a:rPr lang="en-US" dirty="0" smtClean="0">
                <a:solidFill>
                  <a:srgbClr val="FFFFFF"/>
                </a:solidFill>
              </a:rPr>
              <a:t>$8 </a:t>
            </a:r>
            <a:r>
              <a:rPr lang="en-US" dirty="0" smtClean="0">
                <a:solidFill>
                  <a:srgbClr val="FFFFFF"/>
                </a:solidFill>
              </a:rPr>
              <a:t>million increase above the FY 21 enacted level for the Working Lands for Wildlife Program targeting control of invasive species that may invade agricultural lands from adjacent natural areas serving as refuge for those invasive.</a:t>
            </a:r>
            <a:endParaRPr lang="en-US" dirty="0" smtClean="0">
              <a:solidFill>
                <a:srgbClr val="FFFFFF"/>
              </a:solidFill>
            </a:endParaRPr>
          </a:p>
        </p:txBody>
      </p:sp>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27296" y="0"/>
            <a:ext cx="9144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dirty="0" smtClean="0">
                <a:solidFill>
                  <a:srgbClr val="FF6600"/>
                </a:solidFill>
              </a:rPr>
              <a:t>Invasive Species Activities in </a:t>
            </a:r>
          </a:p>
          <a:p>
            <a:pPr algn="ctr" eaLnBrk="1" hangingPunct="1">
              <a:spcBef>
                <a:spcPct val="0"/>
              </a:spcBef>
              <a:buFontTx/>
              <a:buNone/>
            </a:pPr>
            <a:r>
              <a:rPr lang="en-US" altLang="en-US" dirty="0" smtClean="0">
                <a:solidFill>
                  <a:srgbClr val="FF6600"/>
                </a:solidFill>
              </a:rPr>
              <a:t>Ag, Rural Development, FDA &amp; Related “”</a:t>
            </a:r>
            <a:endParaRPr lang="en-US" altLang="en-US" dirty="0">
              <a:solidFill>
                <a:srgbClr val="FF6600"/>
              </a:solidFill>
            </a:endParaRPr>
          </a:p>
        </p:txBody>
      </p:sp>
      <p:sp>
        <p:nvSpPr>
          <p:cNvPr id="15" name="Rectangle 8"/>
          <p:cNvSpPr>
            <a:spLocks noChangeArrowheads="1"/>
          </p:cNvSpPr>
          <p:nvPr/>
        </p:nvSpPr>
        <p:spPr bwMode="auto">
          <a:xfrm>
            <a:off x="0" y="12954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9" name="TextBox 8"/>
          <p:cNvSpPr txBox="1"/>
          <p:nvPr/>
        </p:nvSpPr>
        <p:spPr>
          <a:xfrm>
            <a:off x="533400" y="1447800"/>
            <a:ext cx="8229600" cy="5181600"/>
          </a:xfrm>
          <a:prstGeom prst="rect">
            <a:avLst/>
          </a:prstGeom>
          <a:noFill/>
        </p:spPr>
        <p:txBody>
          <a:bodyPr wrap="square" rtlCol="0">
            <a:noAutofit/>
          </a:bodyPr>
          <a:lstStyle/>
          <a:p>
            <a:pPr algn="l"/>
            <a:r>
              <a:rPr lang="en-US" sz="2400" dirty="0" smtClean="0">
                <a:solidFill>
                  <a:srgbClr val="FFFF00"/>
                </a:solidFill>
              </a:rPr>
              <a:t>USDA-ARS: </a:t>
            </a:r>
            <a:r>
              <a:rPr lang="en-US" sz="2400" dirty="0" smtClean="0">
                <a:solidFill>
                  <a:srgbClr val="00B050"/>
                </a:solidFill>
              </a:rPr>
              <a:t>$1.5 billion in FY 2021</a:t>
            </a:r>
            <a:endParaRPr lang="en-US" sz="2000" dirty="0" smtClean="0">
              <a:solidFill>
                <a:srgbClr val="00B050"/>
              </a:solidFill>
            </a:endParaRPr>
          </a:p>
          <a:p>
            <a:pPr marL="635000" lvl="1" indent="-177800" algn="l">
              <a:buFont typeface="Arial" pitchFamily="34" charset="0"/>
              <a:buChar char="•"/>
            </a:pPr>
            <a:r>
              <a:rPr lang="en-US" dirty="0" smtClean="0">
                <a:solidFill>
                  <a:srgbClr val="FFFFFF"/>
                </a:solidFill>
              </a:rPr>
              <a:t>$4 million increase to develop </a:t>
            </a:r>
            <a:r>
              <a:rPr lang="en-US" dirty="0" smtClean="0">
                <a:solidFill>
                  <a:srgbClr val="FFFFFF"/>
                </a:solidFill>
              </a:rPr>
              <a:t>integrated chemical</a:t>
            </a:r>
            <a:r>
              <a:rPr lang="en-US" dirty="0" smtClean="0">
                <a:solidFill>
                  <a:srgbClr val="FFFFFF"/>
                </a:solidFill>
              </a:rPr>
              <a:t>, cultural and biocontrol methods for cheatgrass eradication in rangeland ecosystems</a:t>
            </a:r>
          </a:p>
          <a:p>
            <a:pPr marL="635000" lvl="1" indent="-177800" algn="l">
              <a:buFont typeface="Arial" pitchFamily="34" charset="0"/>
              <a:buChar char="•"/>
            </a:pPr>
            <a:r>
              <a:rPr lang="en-US" dirty="0" smtClean="0">
                <a:solidFill>
                  <a:srgbClr val="FFFFFF"/>
                </a:solidFill>
              </a:rPr>
              <a:t>$5 million increase above the FY 21 enacted level for Areawide Integrated Pest Management (AIPM) projects. </a:t>
            </a:r>
          </a:p>
          <a:p>
            <a:pPr marL="1549400" lvl="3" indent="-177800" algn="l">
              <a:buFont typeface="Arial" pitchFamily="34" charset="0"/>
              <a:buChar char="•"/>
            </a:pPr>
            <a:endParaRPr lang="en-US" dirty="0" smtClean="0">
              <a:solidFill>
                <a:srgbClr val="FFFFFF"/>
              </a:solidFill>
            </a:endParaRPr>
          </a:p>
          <a:p>
            <a:pPr algn="l"/>
            <a:r>
              <a:rPr lang="en-US" sz="2400" dirty="0" smtClean="0">
                <a:solidFill>
                  <a:srgbClr val="FFFF00"/>
                </a:solidFill>
              </a:rPr>
              <a:t>USDA-NIFA: </a:t>
            </a:r>
            <a:r>
              <a:rPr lang="en-US" sz="2400" dirty="0" smtClean="0">
                <a:solidFill>
                  <a:srgbClr val="00B050"/>
                </a:solidFill>
              </a:rPr>
              <a:t>$1.6 billion in FY </a:t>
            </a:r>
            <a:r>
              <a:rPr lang="en-US" sz="2400" dirty="0" smtClean="0">
                <a:solidFill>
                  <a:srgbClr val="00B050"/>
                </a:solidFill>
              </a:rPr>
              <a:t>2021</a:t>
            </a:r>
          </a:p>
          <a:p>
            <a:pPr algn="l"/>
            <a:r>
              <a:rPr lang="en-US" sz="2400" dirty="0" smtClean="0">
                <a:solidFill>
                  <a:srgbClr val="00B050"/>
                </a:solidFill>
              </a:rPr>
              <a:t> </a:t>
            </a:r>
            <a:r>
              <a:rPr lang="en-US" sz="2400" dirty="0" smtClean="0">
                <a:solidFill>
                  <a:srgbClr val="00B050"/>
                </a:solidFill>
              </a:rPr>
              <a:t>    </a:t>
            </a:r>
            <a:r>
              <a:rPr lang="en-US" sz="2000" dirty="0" smtClean="0">
                <a:solidFill>
                  <a:srgbClr val="FFFF00"/>
                </a:solidFill>
              </a:rPr>
              <a:t>Research &amp; Education: </a:t>
            </a:r>
            <a:r>
              <a:rPr lang="en-US" sz="2000" dirty="0" smtClean="0">
                <a:solidFill>
                  <a:srgbClr val="00B050"/>
                </a:solidFill>
              </a:rPr>
              <a:t>$992.6 million</a:t>
            </a:r>
            <a:endParaRPr lang="en-US" sz="2000" dirty="0" smtClean="0">
              <a:solidFill>
                <a:srgbClr val="00B050"/>
              </a:solidFill>
            </a:endParaRPr>
          </a:p>
          <a:p>
            <a:pPr algn="l"/>
            <a:r>
              <a:rPr lang="en-US" sz="2000" dirty="0" smtClean="0">
                <a:solidFill>
                  <a:srgbClr val="FFFFFF"/>
                </a:solidFill>
              </a:rPr>
              <a:t>      </a:t>
            </a:r>
            <a:r>
              <a:rPr lang="en-US" sz="2000" dirty="0" smtClean="0">
                <a:solidFill>
                  <a:srgbClr val="FFFF00"/>
                </a:solidFill>
              </a:rPr>
              <a:t>Extension Activities:  </a:t>
            </a:r>
            <a:r>
              <a:rPr lang="en-US" sz="2000" dirty="0" smtClean="0">
                <a:solidFill>
                  <a:srgbClr val="00B050"/>
                </a:solidFill>
              </a:rPr>
              <a:t>$538 </a:t>
            </a:r>
            <a:r>
              <a:rPr lang="en-US" sz="2000" dirty="0" smtClean="0">
                <a:solidFill>
                  <a:srgbClr val="00B050"/>
                </a:solidFill>
              </a:rPr>
              <a:t>million</a:t>
            </a:r>
          </a:p>
          <a:p>
            <a:pPr algn="l"/>
            <a:r>
              <a:rPr lang="en-US" sz="2000" dirty="0" smtClean="0">
                <a:solidFill>
                  <a:srgbClr val="00B050"/>
                </a:solidFill>
              </a:rPr>
              <a:t>	</a:t>
            </a:r>
            <a:r>
              <a:rPr lang="en-US" sz="2000" dirty="0" smtClean="0">
                <a:solidFill>
                  <a:srgbClr val="FFFF00"/>
                </a:solidFill>
              </a:rPr>
              <a:t>Smith-Lever, Section 3(b) &amp; (c)</a:t>
            </a:r>
            <a:r>
              <a:rPr lang="en-US" sz="2000" dirty="0" smtClean="0">
                <a:solidFill>
                  <a:srgbClr val="00B050"/>
                </a:solidFill>
              </a:rPr>
              <a:t>: $315  million</a:t>
            </a:r>
            <a:endParaRPr lang="en-US" sz="2000" dirty="0" smtClean="0">
              <a:solidFill>
                <a:srgbClr val="00B050"/>
              </a:solidFill>
            </a:endParaRPr>
          </a:p>
          <a:p>
            <a:pPr marL="1092200" lvl="2" indent="-177800" algn="l">
              <a:buFont typeface="Arial" pitchFamily="34" charset="0"/>
              <a:buChar char="•"/>
            </a:pPr>
            <a:r>
              <a:rPr lang="en-US" dirty="0" smtClean="0">
                <a:solidFill>
                  <a:srgbClr val="FFFFFF"/>
                </a:solidFill>
              </a:rPr>
              <a:t>$20 million increase above the FY 21 enacted level </a:t>
            </a:r>
            <a:r>
              <a:rPr lang="en-US" dirty="0" smtClean="0">
                <a:solidFill>
                  <a:srgbClr val="FFFFFF"/>
                </a:solidFill>
              </a:rPr>
              <a:t>to </a:t>
            </a:r>
            <a:r>
              <a:rPr lang="en-US" dirty="0" smtClean="0">
                <a:solidFill>
                  <a:srgbClr val="FFFFFF"/>
                </a:solidFill>
              </a:rPr>
              <a:t>conduct cooperative extension work that develops practical applications of research knowledge </a:t>
            </a:r>
            <a:r>
              <a:rPr lang="en-US" dirty="0" smtClean="0">
                <a:solidFill>
                  <a:srgbClr val="FFFFFF"/>
                </a:solidFill>
              </a:rPr>
              <a:t>for </a:t>
            </a:r>
            <a:r>
              <a:rPr lang="en-US" dirty="0" smtClean="0">
                <a:solidFill>
                  <a:srgbClr val="FFFFFF"/>
                </a:solidFill>
              </a:rPr>
              <a:t>invasive species </a:t>
            </a:r>
            <a:r>
              <a:rPr lang="en-US" dirty="0" smtClean="0">
                <a:solidFill>
                  <a:srgbClr val="FFFFFF"/>
                </a:solidFill>
              </a:rPr>
              <a:t>management.</a:t>
            </a:r>
          </a:p>
          <a:p>
            <a:pPr marL="635000" lvl="1" indent="-177800" algn="l"/>
            <a:r>
              <a:rPr lang="en-US" sz="2000" dirty="0" smtClean="0">
                <a:solidFill>
                  <a:srgbClr val="FFFF00"/>
                </a:solidFill>
              </a:rPr>
              <a:t>Integrated Activities:  </a:t>
            </a:r>
            <a:r>
              <a:rPr lang="en-US" sz="2000" dirty="0" smtClean="0">
                <a:solidFill>
                  <a:srgbClr val="00B050"/>
                </a:solidFill>
              </a:rPr>
              <a:t>$39 million</a:t>
            </a:r>
          </a:p>
          <a:p>
            <a:pPr marL="635000" lvl="1" indent="-177800" algn="l"/>
            <a:r>
              <a:rPr lang="en-US" sz="2000" dirty="0" smtClean="0">
                <a:solidFill>
                  <a:srgbClr val="00B050"/>
                </a:solidFill>
              </a:rPr>
              <a:t>	</a:t>
            </a:r>
            <a:r>
              <a:rPr lang="en-US" sz="2000" dirty="0" smtClean="0">
                <a:solidFill>
                  <a:srgbClr val="00B050"/>
                </a:solidFill>
              </a:rPr>
              <a:t>	</a:t>
            </a:r>
            <a:r>
              <a:rPr lang="en-US" sz="2000" dirty="0" smtClean="0">
                <a:solidFill>
                  <a:srgbClr val="FFFF00"/>
                </a:solidFill>
              </a:rPr>
              <a:t>Crop Protection/Pest Management Program</a:t>
            </a:r>
            <a:r>
              <a:rPr lang="en-US" sz="2000" dirty="0" smtClean="0">
                <a:solidFill>
                  <a:srgbClr val="00B050"/>
                </a:solidFill>
              </a:rPr>
              <a:t>: $20 million</a:t>
            </a:r>
            <a:endParaRPr lang="en-US" sz="2000" dirty="0" smtClean="0">
              <a:solidFill>
                <a:srgbClr val="FFFFFF"/>
              </a:solidFill>
            </a:endParaRPr>
          </a:p>
        </p:txBody>
      </p:sp>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0" y="152400"/>
            <a:ext cx="9144000"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smtClean="0">
                <a:solidFill>
                  <a:srgbClr val="FF6600"/>
                </a:solidFill>
              </a:rPr>
              <a:t>House</a:t>
            </a:r>
            <a:r>
              <a:rPr lang="en-US" altLang="en-US" sz="2400" dirty="0" smtClean="0">
                <a:solidFill>
                  <a:srgbClr val="FFFF00"/>
                </a:solidFill>
              </a:rPr>
              <a:t> Appropriations Subcommittee: </a:t>
            </a:r>
          </a:p>
          <a:p>
            <a:pPr algn="ctr" eaLnBrk="1" hangingPunct="1">
              <a:spcBef>
                <a:spcPct val="0"/>
              </a:spcBef>
              <a:buFontTx/>
              <a:buNone/>
            </a:pPr>
            <a:r>
              <a:rPr lang="en-US" altLang="en-US" dirty="0" smtClean="0">
                <a:solidFill>
                  <a:srgbClr val="FF6600"/>
                </a:solidFill>
              </a:rPr>
              <a:t>Ag, Rural Development, FDA &amp; Related “”</a:t>
            </a:r>
            <a:endParaRPr lang="en-US" altLang="en-US" dirty="0">
              <a:solidFill>
                <a:srgbClr val="FF6600"/>
              </a:solidFill>
            </a:endParaRPr>
          </a:p>
        </p:txBody>
      </p:sp>
      <p:sp>
        <p:nvSpPr>
          <p:cNvPr id="19" name="Text Box 9"/>
          <p:cNvSpPr txBox="1">
            <a:spLocks noChangeArrowheads="1"/>
          </p:cNvSpPr>
          <p:nvPr/>
        </p:nvSpPr>
        <p:spPr bwMode="auto">
          <a:xfrm>
            <a:off x="1752600" y="2438400"/>
            <a:ext cx="24383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en-US" altLang="en-US" sz="2000" dirty="0" smtClean="0">
                <a:solidFill>
                  <a:srgbClr val="FF6600"/>
                </a:solidFill>
              </a:rPr>
              <a:t>Sanford Bishop</a:t>
            </a:r>
          </a:p>
          <a:p>
            <a:pPr algn="ctr" eaLnBrk="1" hangingPunct="1">
              <a:lnSpc>
                <a:spcPct val="150000"/>
              </a:lnSpc>
              <a:spcBef>
                <a:spcPct val="0"/>
              </a:spcBef>
              <a:buFontTx/>
              <a:buNone/>
            </a:pPr>
            <a:r>
              <a:rPr lang="en-US" altLang="en-US" sz="2000" dirty="0" smtClean="0">
                <a:solidFill>
                  <a:schemeClr val="bg1"/>
                </a:solidFill>
              </a:rPr>
              <a:t>D-GA-2nd</a:t>
            </a:r>
          </a:p>
          <a:p>
            <a:pPr algn="ctr" eaLnBrk="1" hangingPunct="1">
              <a:lnSpc>
                <a:spcPct val="150000"/>
              </a:lnSpc>
              <a:spcBef>
                <a:spcPct val="0"/>
              </a:spcBef>
              <a:buFontTx/>
              <a:buNone/>
            </a:pPr>
            <a:r>
              <a:rPr lang="en-US" altLang="en-US" sz="2000" dirty="0" smtClean="0">
                <a:solidFill>
                  <a:schemeClr val="bg1"/>
                </a:solidFill>
              </a:rPr>
              <a:t>Elected 1993  </a:t>
            </a:r>
            <a:endParaRPr lang="en-US" altLang="en-US" sz="2000" dirty="0" smtClean="0">
              <a:solidFill>
                <a:srgbClr val="FFFFFF"/>
              </a:solidFill>
            </a:endParaRPr>
          </a:p>
        </p:txBody>
      </p:sp>
      <p:sp>
        <p:nvSpPr>
          <p:cNvPr id="15" name="Rectangle 8"/>
          <p:cNvSpPr>
            <a:spLocks noChangeArrowheads="1"/>
          </p:cNvSpPr>
          <p:nvPr/>
        </p:nvSpPr>
        <p:spPr bwMode="auto">
          <a:xfrm>
            <a:off x="0" y="11430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Rectangle 8"/>
          <p:cNvSpPr>
            <a:spLocks noChangeArrowheads="1"/>
          </p:cNvSpPr>
          <p:nvPr/>
        </p:nvSpPr>
        <p:spPr bwMode="auto">
          <a:xfrm rot="16200000">
            <a:off x="2049780" y="3749381"/>
            <a:ext cx="512064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2" name="Text Box 9"/>
          <p:cNvSpPr txBox="1">
            <a:spLocks noChangeArrowheads="1"/>
          </p:cNvSpPr>
          <p:nvPr/>
        </p:nvSpPr>
        <p:spPr bwMode="auto">
          <a:xfrm>
            <a:off x="1219201" y="1447800"/>
            <a:ext cx="2057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Chair</a:t>
            </a:r>
          </a:p>
        </p:txBody>
      </p:sp>
      <p:sp>
        <p:nvSpPr>
          <p:cNvPr id="23" name="Text Box 9"/>
          <p:cNvSpPr txBox="1">
            <a:spLocks noChangeArrowheads="1"/>
          </p:cNvSpPr>
          <p:nvPr/>
        </p:nvSpPr>
        <p:spPr bwMode="auto">
          <a:xfrm>
            <a:off x="5029200" y="1447800"/>
            <a:ext cx="3581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Ranking Member</a:t>
            </a:r>
          </a:p>
        </p:txBody>
      </p:sp>
      <p:sp>
        <p:nvSpPr>
          <p:cNvPr id="24" name="Text Box 9"/>
          <p:cNvSpPr txBox="1">
            <a:spLocks noChangeArrowheads="1"/>
          </p:cNvSpPr>
          <p:nvPr/>
        </p:nvSpPr>
        <p:spPr bwMode="auto">
          <a:xfrm>
            <a:off x="152400" y="4267200"/>
            <a:ext cx="4495800" cy="216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800" dirty="0" smtClean="0">
                <a:solidFill>
                  <a:srgbClr val="FFFF00"/>
                </a:solidFill>
              </a:rPr>
              <a:t>Pronunciation: </a:t>
            </a:r>
            <a:r>
              <a:rPr lang="en-US" altLang="en-US" sz="1800" dirty="0" smtClean="0">
                <a:solidFill>
                  <a:schemeClr val="bg1"/>
                </a:solidFill>
              </a:rPr>
              <a:t>SAN-</a:t>
            </a:r>
            <a:r>
              <a:rPr lang="en-US" altLang="en-US" sz="1800" dirty="0" err="1" smtClean="0">
                <a:solidFill>
                  <a:schemeClr val="bg1"/>
                </a:solidFill>
              </a:rPr>
              <a:t>furd</a:t>
            </a:r>
            <a:r>
              <a:rPr lang="en-US" altLang="en-US" sz="1800" dirty="0" smtClean="0">
                <a:solidFill>
                  <a:schemeClr val="bg1"/>
                </a:solidFill>
              </a:rPr>
              <a:t> BIH-</a:t>
            </a:r>
            <a:r>
              <a:rPr lang="en-US" altLang="en-US" sz="1800" dirty="0" err="1" smtClean="0">
                <a:solidFill>
                  <a:schemeClr val="bg1"/>
                </a:solidFill>
              </a:rPr>
              <a:t>shuhp</a:t>
            </a:r>
            <a:endParaRPr lang="en-US" altLang="en-US" sz="1800" dirty="0" smtClean="0">
              <a:solidFill>
                <a:schemeClr val="bg1"/>
              </a:solidFill>
            </a:endParaRPr>
          </a:p>
          <a:p>
            <a:pPr eaLnBrk="1" hangingPunct="1">
              <a:lnSpc>
                <a:spcPct val="150000"/>
              </a:lnSpc>
              <a:spcBef>
                <a:spcPct val="0"/>
              </a:spcBef>
              <a:buFontTx/>
              <a:buNone/>
            </a:pPr>
            <a:r>
              <a:rPr lang="en-US" altLang="en-US" sz="1800" dirty="0" smtClean="0">
                <a:solidFill>
                  <a:srgbClr val="FFFF00"/>
                </a:solidFill>
              </a:rPr>
              <a:t>Residence: </a:t>
            </a:r>
            <a:r>
              <a:rPr lang="en-US" altLang="en-US" sz="1800" dirty="0" smtClean="0">
                <a:solidFill>
                  <a:schemeClr val="bg1"/>
                </a:solidFill>
              </a:rPr>
              <a:t>Albany, GA</a:t>
            </a:r>
          </a:p>
          <a:p>
            <a:pPr eaLnBrk="1" hangingPunct="1">
              <a:lnSpc>
                <a:spcPct val="150000"/>
              </a:lnSpc>
              <a:spcBef>
                <a:spcPct val="0"/>
              </a:spcBef>
              <a:buFontTx/>
              <a:buNone/>
            </a:pPr>
            <a:r>
              <a:rPr lang="en-US" altLang="en-US" sz="1800" dirty="0" smtClean="0">
                <a:solidFill>
                  <a:srgbClr val="FFFF00"/>
                </a:solidFill>
              </a:rPr>
              <a:t>Previous Occupation: </a:t>
            </a:r>
            <a:r>
              <a:rPr lang="en-US" altLang="en-US" sz="1800" dirty="0" smtClean="0">
                <a:solidFill>
                  <a:schemeClr val="bg1"/>
                </a:solidFill>
              </a:rPr>
              <a:t>Attorney</a:t>
            </a:r>
          </a:p>
          <a:p>
            <a:pPr eaLnBrk="1" hangingPunct="1">
              <a:lnSpc>
                <a:spcPct val="150000"/>
              </a:lnSpc>
              <a:spcBef>
                <a:spcPct val="0"/>
              </a:spcBef>
              <a:buNone/>
            </a:pPr>
            <a:r>
              <a:rPr lang="en-US" altLang="en-US" sz="1800" dirty="0" smtClean="0">
                <a:solidFill>
                  <a:srgbClr val="FFFF00"/>
                </a:solidFill>
              </a:rPr>
              <a:t>Staff:</a:t>
            </a:r>
            <a:r>
              <a:rPr lang="en-US" altLang="en-US" sz="1800" dirty="0" smtClean="0">
                <a:solidFill>
                  <a:srgbClr val="FFC000"/>
                </a:solidFill>
              </a:rPr>
              <a:t> </a:t>
            </a:r>
            <a:r>
              <a:rPr lang="en-US" altLang="en-US" sz="1800" dirty="0" smtClean="0">
                <a:solidFill>
                  <a:srgbClr val="FF6600"/>
                </a:solidFill>
              </a:rPr>
              <a:t>michael.reed@mail.house.gov, jonathan.halpern@mail.house.gov</a:t>
            </a:r>
          </a:p>
        </p:txBody>
      </p:sp>
      <p:sp>
        <p:nvSpPr>
          <p:cNvPr id="26" name="Text Box 9"/>
          <p:cNvSpPr txBox="1">
            <a:spLocks noChangeArrowheads="1"/>
          </p:cNvSpPr>
          <p:nvPr/>
        </p:nvSpPr>
        <p:spPr bwMode="auto">
          <a:xfrm>
            <a:off x="6477001" y="2438400"/>
            <a:ext cx="24383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en-US" altLang="en-US" sz="2000" dirty="0" smtClean="0">
                <a:solidFill>
                  <a:srgbClr val="FF6600"/>
                </a:solidFill>
              </a:rPr>
              <a:t>Jeff Fortenberry</a:t>
            </a:r>
          </a:p>
          <a:p>
            <a:pPr algn="ctr" eaLnBrk="1" hangingPunct="1">
              <a:lnSpc>
                <a:spcPct val="150000"/>
              </a:lnSpc>
              <a:spcBef>
                <a:spcPct val="0"/>
              </a:spcBef>
              <a:buFontTx/>
              <a:buNone/>
            </a:pPr>
            <a:r>
              <a:rPr lang="en-US" altLang="en-US" sz="2000" dirty="0" smtClean="0">
                <a:solidFill>
                  <a:schemeClr val="bg1"/>
                </a:solidFill>
              </a:rPr>
              <a:t>R-NE-1st</a:t>
            </a:r>
          </a:p>
          <a:p>
            <a:pPr algn="ctr" eaLnBrk="1" hangingPunct="1">
              <a:lnSpc>
                <a:spcPct val="150000"/>
              </a:lnSpc>
              <a:spcBef>
                <a:spcPct val="0"/>
              </a:spcBef>
              <a:buFontTx/>
              <a:buNone/>
            </a:pPr>
            <a:r>
              <a:rPr lang="en-US" altLang="en-US" sz="2000" dirty="0" smtClean="0">
                <a:solidFill>
                  <a:schemeClr val="bg1"/>
                </a:solidFill>
              </a:rPr>
              <a:t>Elected 2005  </a:t>
            </a:r>
            <a:endParaRPr lang="en-US" altLang="en-US" sz="2000" dirty="0" smtClean="0">
              <a:solidFill>
                <a:srgbClr val="FFFFFF"/>
              </a:solidFill>
            </a:endParaRPr>
          </a:p>
        </p:txBody>
      </p:sp>
      <p:sp>
        <p:nvSpPr>
          <p:cNvPr id="28" name="Text Box 9"/>
          <p:cNvSpPr txBox="1">
            <a:spLocks noChangeArrowheads="1"/>
          </p:cNvSpPr>
          <p:nvPr/>
        </p:nvSpPr>
        <p:spPr bwMode="auto">
          <a:xfrm>
            <a:off x="4800600" y="4265474"/>
            <a:ext cx="4572000" cy="216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800" dirty="0" smtClean="0">
                <a:solidFill>
                  <a:srgbClr val="FFFF00"/>
                </a:solidFill>
              </a:rPr>
              <a:t>Pronunciation: </a:t>
            </a:r>
            <a:r>
              <a:rPr lang="en-US" altLang="en-US" sz="1800" dirty="0" err="1" smtClean="0">
                <a:solidFill>
                  <a:schemeClr val="bg1"/>
                </a:solidFill>
              </a:rPr>
              <a:t>jehf</a:t>
            </a:r>
            <a:r>
              <a:rPr lang="en-US" altLang="en-US" sz="1800" dirty="0" smtClean="0">
                <a:solidFill>
                  <a:schemeClr val="bg1"/>
                </a:solidFill>
              </a:rPr>
              <a:t> FOR-</a:t>
            </a:r>
            <a:r>
              <a:rPr lang="en-US" altLang="en-US" sz="1800" dirty="0" err="1" smtClean="0">
                <a:solidFill>
                  <a:schemeClr val="bg1"/>
                </a:solidFill>
              </a:rPr>
              <a:t>tuhn</a:t>
            </a:r>
            <a:r>
              <a:rPr lang="en-US" altLang="en-US" sz="1800" dirty="0" smtClean="0">
                <a:solidFill>
                  <a:schemeClr val="bg1"/>
                </a:solidFill>
              </a:rPr>
              <a:t>-</a:t>
            </a:r>
            <a:r>
              <a:rPr lang="en-US" altLang="en-US" sz="1800" dirty="0" err="1" smtClean="0">
                <a:solidFill>
                  <a:schemeClr val="bg1"/>
                </a:solidFill>
              </a:rPr>
              <a:t>bair</a:t>
            </a:r>
            <a:r>
              <a:rPr lang="en-US" altLang="en-US" sz="1800" dirty="0" smtClean="0">
                <a:solidFill>
                  <a:schemeClr val="bg1"/>
                </a:solidFill>
              </a:rPr>
              <a:t>-</a:t>
            </a:r>
            <a:r>
              <a:rPr lang="en-US" altLang="en-US" sz="1800" dirty="0" err="1" smtClean="0">
                <a:solidFill>
                  <a:schemeClr val="bg1"/>
                </a:solidFill>
              </a:rPr>
              <a:t>ee</a:t>
            </a:r>
            <a:endParaRPr lang="en-US" altLang="en-US" sz="1800" dirty="0" smtClean="0">
              <a:solidFill>
                <a:schemeClr val="bg1"/>
              </a:solidFill>
            </a:endParaRPr>
          </a:p>
          <a:p>
            <a:pPr eaLnBrk="1" hangingPunct="1">
              <a:lnSpc>
                <a:spcPct val="150000"/>
              </a:lnSpc>
              <a:spcBef>
                <a:spcPct val="0"/>
              </a:spcBef>
              <a:buFontTx/>
              <a:buNone/>
            </a:pPr>
            <a:r>
              <a:rPr lang="en-US" altLang="en-US" sz="1800" dirty="0" smtClean="0">
                <a:solidFill>
                  <a:srgbClr val="FFFF00"/>
                </a:solidFill>
              </a:rPr>
              <a:t>Residence: </a:t>
            </a:r>
            <a:r>
              <a:rPr lang="en-US" altLang="en-US" sz="1800" dirty="0" smtClean="0">
                <a:solidFill>
                  <a:schemeClr val="bg1"/>
                </a:solidFill>
              </a:rPr>
              <a:t>Lincoln, NE</a:t>
            </a:r>
          </a:p>
          <a:p>
            <a:pPr eaLnBrk="1" hangingPunct="1">
              <a:lnSpc>
                <a:spcPct val="150000"/>
              </a:lnSpc>
              <a:spcBef>
                <a:spcPct val="0"/>
              </a:spcBef>
              <a:buFontTx/>
              <a:buNone/>
            </a:pPr>
            <a:r>
              <a:rPr lang="en-US" altLang="en-US" sz="1800" dirty="0" smtClean="0">
                <a:solidFill>
                  <a:srgbClr val="FFFF00"/>
                </a:solidFill>
              </a:rPr>
              <a:t>Previous Occupation: </a:t>
            </a:r>
            <a:r>
              <a:rPr lang="en-US" altLang="en-US" sz="1800" dirty="0" smtClean="0">
                <a:solidFill>
                  <a:schemeClr val="bg1"/>
                </a:solidFill>
              </a:rPr>
              <a:t>Bus. Dev. Consult.</a:t>
            </a:r>
          </a:p>
          <a:p>
            <a:pPr eaLnBrk="1" hangingPunct="1">
              <a:lnSpc>
                <a:spcPct val="150000"/>
              </a:lnSpc>
              <a:spcBef>
                <a:spcPct val="0"/>
              </a:spcBef>
              <a:buFontTx/>
              <a:buNone/>
            </a:pPr>
            <a:r>
              <a:rPr lang="en-US" altLang="en-US" sz="1800" dirty="0" smtClean="0">
                <a:solidFill>
                  <a:srgbClr val="FFFF00"/>
                </a:solidFill>
              </a:rPr>
              <a:t>Staff:</a:t>
            </a:r>
            <a:r>
              <a:rPr lang="en-US" altLang="en-US" sz="1800" dirty="0" smtClean="0">
                <a:solidFill>
                  <a:srgbClr val="FFC000"/>
                </a:solidFill>
              </a:rPr>
              <a:t> </a:t>
            </a:r>
            <a:r>
              <a:rPr lang="en-US" altLang="en-US" sz="1800" dirty="0" smtClean="0">
                <a:solidFill>
                  <a:srgbClr val="FF6600"/>
                </a:solidFill>
              </a:rPr>
              <a:t>alan.feyerherm@mail.house.gov, tom.obrien@mail.house.gov</a:t>
            </a:r>
          </a:p>
        </p:txBody>
      </p:sp>
      <p:pic>
        <p:nvPicPr>
          <p:cNvPr id="41988" name="Picture 4" descr="https://www.legistorm.com/images/core_person_images/527/52527.jpg?rand=487482"/>
          <p:cNvPicPr>
            <a:picLocks noChangeAspect="1" noChangeArrowheads="1"/>
          </p:cNvPicPr>
          <p:nvPr/>
        </p:nvPicPr>
        <p:blipFill>
          <a:blip r:embed="rId2" cstate="print"/>
          <a:srcRect/>
          <a:stretch>
            <a:fillRect/>
          </a:stretch>
        </p:blipFill>
        <p:spPr bwMode="auto">
          <a:xfrm>
            <a:off x="304800" y="2133600"/>
            <a:ext cx="1645920" cy="1922247"/>
          </a:xfrm>
          <a:prstGeom prst="rect">
            <a:avLst/>
          </a:prstGeom>
          <a:noFill/>
        </p:spPr>
      </p:pic>
      <p:pic>
        <p:nvPicPr>
          <p:cNvPr id="41990" name="Picture 6" descr="https://www.legistorm.com/images/core_person_images/728/52728.jpg?rand=730573"/>
          <p:cNvPicPr>
            <a:picLocks noChangeAspect="1" noChangeArrowheads="1"/>
          </p:cNvPicPr>
          <p:nvPr/>
        </p:nvPicPr>
        <p:blipFill>
          <a:blip r:embed="rId3" cstate="print"/>
          <a:srcRect l="9259" r="7407"/>
          <a:stretch>
            <a:fillRect/>
          </a:stretch>
        </p:blipFill>
        <p:spPr bwMode="auto">
          <a:xfrm>
            <a:off x="4953000" y="2133600"/>
            <a:ext cx="1645920" cy="1975105"/>
          </a:xfrm>
          <a:prstGeom prst="rect">
            <a:avLst/>
          </a:prstGeom>
          <a:noFill/>
        </p:spPr>
      </p:pic>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0" y="152400"/>
            <a:ext cx="9144000"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smtClean="0">
                <a:solidFill>
                  <a:srgbClr val="FFFF00"/>
                </a:solidFill>
              </a:rPr>
              <a:t>House Appropriations Subcommittee: </a:t>
            </a:r>
          </a:p>
          <a:p>
            <a:pPr algn="ctr" eaLnBrk="1" hangingPunct="1">
              <a:spcBef>
                <a:spcPct val="0"/>
              </a:spcBef>
              <a:buFontTx/>
              <a:buNone/>
            </a:pPr>
            <a:r>
              <a:rPr lang="en-US" altLang="en-US" dirty="0" smtClean="0">
                <a:solidFill>
                  <a:srgbClr val="FF6600"/>
                </a:solidFill>
              </a:rPr>
              <a:t>Ag, Rural Development, FDA &amp; Related “” </a:t>
            </a:r>
            <a:endParaRPr lang="en-US" altLang="en-US" dirty="0">
              <a:solidFill>
                <a:srgbClr val="FF6600"/>
              </a:solidFill>
            </a:endParaRPr>
          </a:p>
        </p:txBody>
      </p:sp>
      <p:sp>
        <p:nvSpPr>
          <p:cNvPr id="15" name="Rectangle 8"/>
          <p:cNvSpPr>
            <a:spLocks noChangeArrowheads="1"/>
          </p:cNvSpPr>
          <p:nvPr/>
        </p:nvSpPr>
        <p:spPr bwMode="auto">
          <a:xfrm>
            <a:off x="0" y="11430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Rectangle 8"/>
          <p:cNvSpPr>
            <a:spLocks noChangeArrowheads="1"/>
          </p:cNvSpPr>
          <p:nvPr/>
        </p:nvSpPr>
        <p:spPr bwMode="auto">
          <a:xfrm rot="16200000">
            <a:off x="2125980" y="3749381"/>
            <a:ext cx="512064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2" name="Text Box 9"/>
          <p:cNvSpPr txBox="1">
            <a:spLocks noChangeArrowheads="1"/>
          </p:cNvSpPr>
          <p:nvPr/>
        </p:nvSpPr>
        <p:spPr bwMode="auto">
          <a:xfrm>
            <a:off x="1181100" y="1447800"/>
            <a:ext cx="2057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Majority</a:t>
            </a:r>
          </a:p>
        </p:txBody>
      </p:sp>
      <p:sp>
        <p:nvSpPr>
          <p:cNvPr id="23" name="Text Box 9"/>
          <p:cNvSpPr txBox="1">
            <a:spLocks noChangeArrowheads="1"/>
          </p:cNvSpPr>
          <p:nvPr/>
        </p:nvSpPr>
        <p:spPr bwMode="auto">
          <a:xfrm>
            <a:off x="4991100" y="1447800"/>
            <a:ext cx="3581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Minority</a:t>
            </a:r>
          </a:p>
        </p:txBody>
      </p:sp>
      <p:sp>
        <p:nvSpPr>
          <p:cNvPr id="24" name="Text Box 9"/>
          <p:cNvSpPr txBox="1">
            <a:spLocks noChangeArrowheads="1"/>
          </p:cNvSpPr>
          <p:nvPr/>
        </p:nvSpPr>
        <p:spPr bwMode="auto">
          <a:xfrm>
            <a:off x="152400" y="2057400"/>
            <a:ext cx="4800600" cy="424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lnSpc>
                <a:spcPct val="150000"/>
              </a:lnSpc>
              <a:spcBef>
                <a:spcPct val="0"/>
              </a:spcBef>
              <a:buFont typeface="+mj-lt"/>
              <a:buAutoNum type="arabicPeriod"/>
            </a:pPr>
            <a:r>
              <a:rPr lang="en-US" altLang="en-US" sz="1800" dirty="0" smtClean="0">
                <a:solidFill>
                  <a:schemeClr val="bg1"/>
                </a:solidFill>
              </a:rPr>
              <a:t>Rep. Sanford Bishop (D-GA)</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Chellie Pingree (D-ME)</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Mark Pocan (D-WI)</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Lauren Underwood (D-IL)</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Barbara Lee (D-CA)</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Betty McCollum (D-MN)</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Debbie Wasserman Schultz (D-FL)</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Henry Cuellar (D-TX)</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Grace Meng (D-NY)     </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Rosa DeLauro (D-CT) </a:t>
            </a:r>
          </a:p>
        </p:txBody>
      </p:sp>
      <p:sp>
        <p:nvSpPr>
          <p:cNvPr id="28" name="Text Box 9"/>
          <p:cNvSpPr txBox="1">
            <a:spLocks noChangeArrowheads="1"/>
          </p:cNvSpPr>
          <p:nvPr/>
        </p:nvSpPr>
        <p:spPr bwMode="auto">
          <a:xfrm>
            <a:off x="4953000" y="2057400"/>
            <a:ext cx="3962400" cy="3000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lnSpc>
                <a:spcPct val="150000"/>
              </a:lnSpc>
              <a:spcBef>
                <a:spcPct val="0"/>
              </a:spcBef>
              <a:buFont typeface="+mj-lt"/>
              <a:buAutoNum type="arabicPeriod"/>
            </a:pPr>
            <a:r>
              <a:rPr lang="en-US" altLang="en-US" sz="1800" dirty="0" smtClean="0">
                <a:solidFill>
                  <a:schemeClr val="bg1"/>
                </a:solidFill>
              </a:rPr>
              <a:t> Rep. Jeff Fortenberry (R-NE)</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Robert Aderholt (R-AL)</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Andy Harris (R-MD)</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David Valadao (R-CA)</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John Moolenaar (R-MI)</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Dan Newhouse (R-WA)</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Kay Granger (R-TX)  </a:t>
            </a:r>
          </a:p>
        </p:txBody>
      </p:sp>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0" y="152400"/>
            <a:ext cx="9144000"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smtClean="0">
                <a:solidFill>
                  <a:srgbClr val="FF6600"/>
                </a:solidFill>
              </a:rPr>
              <a:t>Senate</a:t>
            </a:r>
            <a:r>
              <a:rPr lang="en-US" altLang="en-US" sz="2400" dirty="0" smtClean="0">
                <a:solidFill>
                  <a:srgbClr val="FFFF00"/>
                </a:solidFill>
              </a:rPr>
              <a:t> Appropriations Subcommittee: </a:t>
            </a:r>
          </a:p>
          <a:p>
            <a:pPr algn="ctr" eaLnBrk="1" hangingPunct="1">
              <a:spcBef>
                <a:spcPct val="0"/>
              </a:spcBef>
              <a:buFontTx/>
              <a:buNone/>
            </a:pPr>
            <a:r>
              <a:rPr lang="en-US" altLang="en-US" dirty="0" smtClean="0">
                <a:solidFill>
                  <a:srgbClr val="FF6600"/>
                </a:solidFill>
              </a:rPr>
              <a:t>Ag, Rural Development, FDA &amp; Related “”</a:t>
            </a:r>
            <a:endParaRPr lang="en-US" altLang="en-US" dirty="0">
              <a:solidFill>
                <a:srgbClr val="FF6600"/>
              </a:solidFill>
            </a:endParaRPr>
          </a:p>
        </p:txBody>
      </p:sp>
      <p:sp>
        <p:nvSpPr>
          <p:cNvPr id="19" name="Text Box 9"/>
          <p:cNvSpPr txBox="1">
            <a:spLocks noChangeArrowheads="1"/>
          </p:cNvSpPr>
          <p:nvPr/>
        </p:nvSpPr>
        <p:spPr bwMode="auto">
          <a:xfrm>
            <a:off x="1752600" y="2438400"/>
            <a:ext cx="24383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en-US" altLang="en-US" sz="2000" dirty="0" smtClean="0">
                <a:solidFill>
                  <a:srgbClr val="FF6600"/>
                </a:solidFill>
              </a:rPr>
              <a:t>Tammy Baldwin</a:t>
            </a:r>
          </a:p>
          <a:p>
            <a:pPr algn="ctr" eaLnBrk="1" hangingPunct="1">
              <a:lnSpc>
                <a:spcPct val="150000"/>
              </a:lnSpc>
              <a:spcBef>
                <a:spcPct val="0"/>
              </a:spcBef>
              <a:buFontTx/>
              <a:buNone/>
            </a:pPr>
            <a:r>
              <a:rPr lang="en-US" altLang="en-US" sz="2000" dirty="0" smtClean="0">
                <a:solidFill>
                  <a:schemeClr val="bg1"/>
                </a:solidFill>
              </a:rPr>
              <a:t>D-WI</a:t>
            </a:r>
          </a:p>
          <a:p>
            <a:pPr algn="ctr" eaLnBrk="1" hangingPunct="1">
              <a:lnSpc>
                <a:spcPct val="150000"/>
              </a:lnSpc>
              <a:spcBef>
                <a:spcPct val="0"/>
              </a:spcBef>
              <a:buFontTx/>
              <a:buNone/>
            </a:pPr>
            <a:r>
              <a:rPr lang="en-US" altLang="en-US" sz="2000" dirty="0" smtClean="0">
                <a:solidFill>
                  <a:schemeClr val="bg1"/>
                </a:solidFill>
              </a:rPr>
              <a:t>Elected 2013  </a:t>
            </a:r>
            <a:endParaRPr lang="en-US" altLang="en-US" sz="2000" dirty="0" smtClean="0">
              <a:solidFill>
                <a:srgbClr val="FFFFFF"/>
              </a:solidFill>
            </a:endParaRPr>
          </a:p>
        </p:txBody>
      </p:sp>
      <p:sp>
        <p:nvSpPr>
          <p:cNvPr id="15" name="Rectangle 8"/>
          <p:cNvSpPr>
            <a:spLocks noChangeArrowheads="1"/>
          </p:cNvSpPr>
          <p:nvPr/>
        </p:nvSpPr>
        <p:spPr bwMode="auto">
          <a:xfrm>
            <a:off x="0" y="11430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Rectangle 8"/>
          <p:cNvSpPr>
            <a:spLocks noChangeArrowheads="1"/>
          </p:cNvSpPr>
          <p:nvPr/>
        </p:nvSpPr>
        <p:spPr bwMode="auto">
          <a:xfrm rot="16200000">
            <a:off x="2049780" y="3749381"/>
            <a:ext cx="512064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2" name="Text Box 9"/>
          <p:cNvSpPr txBox="1">
            <a:spLocks noChangeArrowheads="1"/>
          </p:cNvSpPr>
          <p:nvPr/>
        </p:nvSpPr>
        <p:spPr bwMode="auto">
          <a:xfrm>
            <a:off x="1219201" y="1447800"/>
            <a:ext cx="2057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Chair</a:t>
            </a:r>
          </a:p>
        </p:txBody>
      </p:sp>
      <p:sp>
        <p:nvSpPr>
          <p:cNvPr id="23" name="Text Box 9"/>
          <p:cNvSpPr txBox="1">
            <a:spLocks noChangeArrowheads="1"/>
          </p:cNvSpPr>
          <p:nvPr/>
        </p:nvSpPr>
        <p:spPr bwMode="auto">
          <a:xfrm>
            <a:off x="5029200" y="1447800"/>
            <a:ext cx="3581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Ranking Member</a:t>
            </a:r>
          </a:p>
        </p:txBody>
      </p:sp>
      <p:sp>
        <p:nvSpPr>
          <p:cNvPr id="24" name="Text Box 9"/>
          <p:cNvSpPr txBox="1">
            <a:spLocks noChangeArrowheads="1"/>
          </p:cNvSpPr>
          <p:nvPr/>
        </p:nvSpPr>
        <p:spPr bwMode="auto">
          <a:xfrm>
            <a:off x="152400" y="4267200"/>
            <a:ext cx="4495800"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800" dirty="0" smtClean="0">
                <a:solidFill>
                  <a:srgbClr val="FFFF00"/>
                </a:solidFill>
              </a:rPr>
              <a:t>Pronunciation: </a:t>
            </a:r>
            <a:r>
              <a:rPr lang="en-US" altLang="en-US" sz="1800" dirty="0" smtClean="0">
                <a:solidFill>
                  <a:schemeClr val="bg1"/>
                </a:solidFill>
              </a:rPr>
              <a:t>TA-</a:t>
            </a:r>
            <a:r>
              <a:rPr lang="en-US" altLang="en-US" sz="1800" dirty="0" err="1" smtClean="0">
                <a:solidFill>
                  <a:schemeClr val="bg1"/>
                </a:solidFill>
              </a:rPr>
              <a:t>mee</a:t>
            </a:r>
            <a:r>
              <a:rPr lang="en-US" altLang="en-US" sz="1800" dirty="0" smtClean="0">
                <a:solidFill>
                  <a:schemeClr val="bg1"/>
                </a:solidFill>
              </a:rPr>
              <a:t> BAHLD-win</a:t>
            </a:r>
          </a:p>
          <a:p>
            <a:pPr eaLnBrk="1" hangingPunct="1">
              <a:lnSpc>
                <a:spcPct val="150000"/>
              </a:lnSpc>
              <a:spcBef>
                <a:spcPct val="0"/>
              </a:spcBef>
              <a:buFontTx/>
              <a:buNone/>
            </a:pPr>
            <a:r>
              <a:rPr lang="en-US" altLang="en-US" sz="1800" dirty="0" smtClean="0">
                <a:solidFill>
                  <a:srgbClr val="FFFF00"/>
                </a:solidFill>
              </a:rPr>
              <a:t>Residence: </a:t>
            </a:r>
            <a:r>
              <a:rPr lang="en-US" altLang="en-US" sz="1800" dirty="0" smtClean="0">
                <a:solidFill>
                  <a:schemeClr val="bg1"/>
                </a:solidFill>
              </a:rPr>
              <a:t>Madison, WI</a:t>
            </a:r>
          </a:p>
          <a:p>
            <a:pPr eaLnBrk="1" hangingPunct="1">
              <a:lnSpc>
                <a:spcPct val="150000"/>
              </a:lnSpc>
              <a:spcBef>
                <a:spcPct val="0"/>
              </a:spcBef>
              <a:buFontTx/>
              <a:buNone/>
            </a:pPr>
            <a:r>
              <a:rPr lang="en-US" altLang="en-US" sz="1800" dirty="0" smtClean="0">
                <a:solidFill>
                  <a:srgbClr val="FFFF00"/>
                </a:solidFill>
              </a:rPr>
              <a:t>Previous Occupation: </a:t>
            </a:r>
            <a:r>
              <a:rPr lang="en-US" altLang="en-US" sz="1800" dirty="0" smtClean="0">
                <a:solidFill>
                  <a:schemeClr val="bg1"/>
                </a:solidFill>
              </a:rPr>
              <a:t>Attorney</a:t>
            </a:r>
          </a:p>
          <a:p>
            <a:pPr eaLnBrk="1" hangingPunct="1">
              <a:lnSpc>
                <a:spcPct val="150000"/>
              </a:lnSpc>
              <a:spcBef>
                <a:spcPct val="0"/>
              </a:spcBef>
              <a:buNone/>
            </a:pPr>
            <a:r>
              <a:rPr lang="en-US" altLang="en-US" sz="1800" dirty="0" smtClean="0">
                <a:solidFill>
                  <a:srgbClr val="FFFF00"/>
                </a:solidFill>
              </a:rPr>
              <a:t>Staff:</a:t>
            </a:r>
            <a:r>
              <a:rPr lang="en-US" altLang="en-US" sz="1800" dirty="0" smtClean="0">
                <a:solidFill>
                  <a:srgbClr val="FFC000"/>
                </a:solidFill>
              </a:rPr>
              <a:t> </a:t>
            </a:r>
            <a:r>
              <a:rPr lang="en-US" altLang="en-US" sz="1800" dirty="0" smtClean="0">
                <a:solidFill>
                  <a:srgbClr val="FF6600"/>
                </a:solidFill>
              </a:rPr>
              <a:t>adrienne_wojciechowski@appro. senate.gov, rachel_erlebacher@appro. senate.gov</a:t>
            </a:r>
          </a:p>
        </p:txBody>
      </p:sp>
      <p:sp>
        <p:nvSpPr>
          <p:cNvPr id="26" name="Text Box 9"/>
          <p:cNvSpPr txBox="1">
            <a:spLocks noChangeArrowheads="1"/>
          </p:cNvSpPr>
          <p:nvPr/>
        </p:nvSpPr>
        <p:spPr bwMode="auto">
          <a:xfrm>
            <a:off x="6477001" y="2438400"/>
            <a:ext cx="24383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en-US" altLang="en-US" sz="2000" dirty="0" smtClean="0">
                <a:solidFill>
                  <a:srgbClr val="FF6600"/>
                </a:solidFill>
              </a:rPr>
              <a:t>John Hoeven</a:t>
            </a:r>
          </a:p>
          <a:p>
            <a:pPr algn="ctr" eaLnBrk="1" hangingPunct="1">
              <a:lnSpc>
                <a:spcPct val="150000"/>
              </a:lnSpc>
              <a:spcBef>
                <a:spcPct val="0"/>
              </a:spcBef>
              <a:buFontTx/>
              <a:buNone/>
            </a:pPr>
            <a:r>
              <a:rPr lang="en-US" altLang="en-US" sz="2000" dirty="0" smtClean="0">
                <a:solidFill>
                  <a:schemeClr val="bg1"/>
                </a:solidFill>
              </a:rPr>
              <a:t>R-ND</a:t>
            </a:r>
          </a:p>
          <a:p>
            <a:pPr algn="ctr" eaLnBrk="1" hangingPunct="1">
              <a:lnSpc>
                <a:spcPct val="150000"/>
              </a:lnSpc>
              <a:spcBef>
                <a:spcPct val="0"/>
              </a:spcBef>
              <a:buFontTx/>
              <a:buNone/>
            </a:pPr>
            <a:r>
              <a:rPr lang="en-US" altLang="en-US" sz="2000" dirty="0" smtClean="0">
                <a:solidFill>
                  <a:schemeClr val="bg1"/>
                </a:solidFill>
              </a:rPr>
              <a:t>Elected 2011  </a:t>
            </a:r>
            <a:endParaRPr lang="en-US" altLang="en-US" sz="2000" dirty="0" smtClean="0">
              <a:solidFill>
                <a:srgbClr val="FFFFFF"/>
              </a:solidFill>
            </a:endParaRPr>
          </a:p>
        </p:txBody>
      </p:sp>
      <p:sp>
        <p:nvSpPr>
          <p:cNvPr id="28" name="Text Box 9"/>
          <p:cNvSpPr txBox="1">
            <a:spLocks noChangeArrowheads="1"/>
          </p:cNvSpPr>
          <p:nvPr/>
        </p:nvSpPr>
        <p:spPr bwMode="auto">
          <a:xfrm>
            <a:off x="4800600" y="4265474"/>
            <a:ext cx="4572000" cy="216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800" dirty="0" smtClean="0">
                <a:solidFill>
                  <a:srgbClr val="FFFF00"/>
                </a:solidFill>
              </a:rPr>
              <a:t>Pronunciation: </a:t>
            </a:r>
            <a:r>
              <a:rPr lang="en-US" altLang="en-US" sz="1800" dirty="0" err="1" smtClean="0">
                <a:solidFill>
                  <a:schemeClr val="bg1"/>
                </a:solidFill>
              </a:rPr>
              <a:t>jahn</a:t>
            </a:r>
            <a:r>
              <a:rPr lang="en-US" altLang="en-US" sz="1800" dirty="0" smtClean="0">
                <a:solidFill>
                  <a:schemeClr val="bg1"/>
                </a:solidFill>
              </a:rPr>
              <a:t> HO-</a:t>
            </a:r>
            <a:r>
              <a:rPr lang="en-US" altLang="en-US" sz="1800" dirty="0" err="1" smtClean="0">
                <a:solidFill>
                  <a:schemeClr val="bg1"/>
                </a:solidFill>
              </a:rPr>
              <a:t>vuhn</a:t>
            </a:r>
            <a:endParaRPr lang="en-US" altLang="en-US" sz="1800" dirty="0" smtClean="0">
              <a:solidFill>
                <a:schemeClr val="bg1"/>
              </a:solidFill>
            </a:endParaRPr>
          </a:p>
          <a:p>
            <a:pPr eaLnBrk="1" hangingPunct="1">
              <a:lnSpc>
                <a:spcPct val="150000"/>
              </a:lnSpc>
              <a:spcBef>
                <a:spcPct val="0"/>
              </a:spcBef>
              <a:buFontTx/>
              <a:buNone/>
            </a:pPr>
            <a:r>
              <a:rPr lang="en-US" altLang="en-US" sz="1800" dirty="0" smtClean="0">
                <a:solidFill>
                  <a:srgbClr val="FFFF00"/>
                </a:solidFill>
              </a:rPr>
              <a:t>Residence: </a:t>
            </a:r>
            <a:r>
              <a:rPr lang="en-US" altLang="en-US" sz="1800" dirty="0" smtClean="0">
                <a:solidFill>
                  <a:schemeClr val="bg1"/>
                </a:solidFill>
              </a:rPr>
              <a:t>Bismarck, ND</a:t>
            </a:r>
          </a:p>
          <a:p>
            <a:pPr eaLnBrk="1" hangingPunct="1">
              <a:lnSpc>
                <a:spcPct val="150000"/>
              </a:lnSpc>
              <a:spcBef>
                <a:spcPct val="0"/>
              </a:spcBef>
              <a:buFontTx/>
              <a:buNone/>
            </a:pPr>
            <a:r>
              <a:rPr lang="en-US" altLang="en-US" sz="1800" dirty="0" smtClean="0">
                <a:solidFill>
                  <a:srgbClr val="FFFF00"/>
                </a:solidFill>
              </a:rPr>
              <a:t>Previous Occupation: </a:t>
            </a:r>
            <a:r>
              <a:rPr lang="en-US" altLang="en-US" sz="1800" dirty="0" smtClean="0">
                <a:solidFill>
                  <a:schemeClr val="bg1"/>
                </a:solidFill>
              </a:rPr>
              <a:t>Banker</a:t>
            </a:r>
          </a:p>
          <a:p>
            <a:pPr eaLnBrk="1" hangingPunct="1">
              <a:lnSpc>
                <a:spcPct val="150000"/>
              </a:lnSpc>
              <a:spcBef>
                <a:spcPct val="0"/>
              </a:spcBef>
              <a:buFontTx/>
              <a:buNone/>
            </a:pPr>
            <a:r>
              <a:rPr lang="en-US" altLang="en-US" sz="1800" dirty="0" smtClean="0">
                <a:solidFill>
                  <a:srgbClr val="FFFF00"/>
                </a:solidFill>
              </a:rPr>
              <a:t>Staff:</a:t>
            </a:r>
            <a:r>
              <a:rPr lang="en-US" altLang="en-US" sz="1800" dirty="0" smtClean="0">
                <a:solidFill>
                  <a:srgbClr val="FFC000"/>
                </a:solidFill>
              </a:rPr>
              <a:t> </a:t>
            </a:r>
            <a:r>
              <a:rPr lang="en-US" altLang="en-US" sz="1800" dirty="0" smtClean="0">
                <a:solidFill>
                  <a:srgbClr val="FF6600"/>
                </a:solidFill>
              </a:rPr>
              <a:t>patrick_carroll@appro.senate.gov, elizabeth_dent@appro.senate.gov</a:t>
            </a:r>
          </a:p>
        </p:txBody>
      </p:sp>
      <p:pic>
        <p:nvPicPr>
          <p:cNvPr id="52228" name="Picture 4" descr="https://www.legistorm.com/images/core_person_images/482/52482.jpg?rand=106420"/>
          <p:cNvPicPr>
            <a:picLocks noChangeAspect="1" noChangeArrowheads="1"/>
          </p:cNvPicPr>
          <p:nvPr/>
        </p:nvPicPr>
        <p:blipFill>
          <a:blip r:embed="rId2" cstate="print"/>
          <a:srcRect/>
          <a:stretch>
            <a:fillRect/>
          </a:stretch>
        </p:blipFill>
        <p:spPr bwMode="auto">
          <a:xfrm>
            <a:off x="304800" y="2027774"/>
            <a:ext cx="1645920" cy="2087026"/>
          </a:xfrm>
          <a:prstGeom prst="rect">
            <a:avLst/>
          </a:prstGeom>
          <a:noFill/>
        </p:spPr>
      </p:pic>
      <p:pic>
        <p:nvPicPr>
          <p:cNvPr id="52230" name="Picture 6" descr="https://www.legistorm.com/images/core_person_images/450/52450.jpg?rand=854294"/>
          <p:cNvPicPr>
            <a:picLocks noChangeAspect="1" noChangeArrowheads="1"/>
          </p:cNvPicPr>
          <p:nvPr/>
        </p:nvPicPr>
        <p:blipFill>
          <a:blip r:embed="rId3" cstate="print"/>
          <a:srcRect/>
          <a:stretch>
            <a:fillRect/>
          </a:stretch>
        </p:blipFill>
        <p:spPr bwMode="auto">
          <a:xfrm>
            <a:off x="4956184" y="2027774"/>
            <a:ext cx="1645920" cy="2087028"/>
          </a:xfrm>
          <a:prstGeom prst="rect">
            <a:avLst/>
          </a:prstGeom>
          <a:noFill/>
        </p:spPr>
      </p:pic>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0" y="152400"/>
            <a:ext cx="9144000"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smtClean="0">
                <a:solidFill>
                  <a:srgbClr val="FF6600"/>
                </a:solidFill>
              </a:rPr>
              <a:t>Senate </a:t>
            </a:r>
            <a:r>
              <a:rPr lang="en-US" altLang="en-US" sz="2400" dirty="0" smtClean="0">
                <a:solidFill>
                  <a:srgbClr val="FFFF00"/>
                </a:solidFill>
              </a:rPr>
              <a:t>Appropriations Subcommittee: </a:t>
            </a:r>
          </a:p>
          <a:p>
            <a:pPr algn="ctr" eaLnBrk="1" hangingPunct="1">
              <a:spcBef>
                <a:spcPct val="0"/>
              </a:spcBef>
              <a:buFontTx/>
              <a:buNone/>
            </a:pPr>
            <a:r>
              <a:rPr lang="en-US" altLang="en-US" dirty="0" smtClean="0">
                <a:solidFill>
                  <a:srgbClr val="FF6600"/>
                </a:solidFill>
              </a:rPr>
              <a:t>Ag, Rural Development, FDA &amp; Related “” </a:t>
            </a:r>
            <a:endParaRPr lang="en-US" altLang="en-US" dirty="0">
              <a:solidFill>
                <a:srgbClr val="FF6600"/>
              </a:solidFill>
            </a:endParaRPr>
          </a:p>
        </p:txBody>
      </p:sp>
      <p:sp>
        <p:nvSpPr>
          <p:cNvPr id="15" name="Rectangle 8"/>
          <p:cNvSpPr>
            <a:spLocks noChangeArrowheads="1"/>
          </p:cNvSpPr>
          <p:nvPr/>
        </p:nvSpPr>
        <p:spPr bwMode="auto">
          <a:xfrm>
            <a:off x="0" y="11430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Rectangle 8"/>
          <p:cNvSpPr>
            <a:spLocks noChangeArrowheads="1"/>
          </p:cNvSpPr>
          <p:nvPr/>
        </p:nvSpPr>
        <p:spPr bwMode="auto">
          <a:xfrm rot="16200000">
            <a:off x="2125980" y="3749381"/>
            <a:ext cx="512064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2" name="Text Box 9"/>
          <p:cNvSpPr txBox="1">
            <a:spLocks noChangeArrowheads="1"/>
          </p:cNvSpPr>
          <p:nvPr/>
        </p:nvSpPr>
        <p:spPr bwMode="auto">
          <a:xfrm>
            <a:off x="1181100" y="1447800"/>
            <a:ext cx="2057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Majority</a:t>
            </a:r>
          </a:p>
        </p:txBody>
      </p:sp>
      <p:sp>
        <p:nvSpPr>
          <p:cNvPr id="23" name="Text Box 9"/>
          <p:cNvSpPr txBox="1">
            <a:spLocks noChangeArrowheads="1"/>
          </p:cNvSpPr>
          <p:nvPr/>
        </p:nvSpPr>
        <p:spPr bwMode="auto">
          <a:xfrm>
            <a:off x="4991100" y="1447800"/>
            <a:ext cx="3581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Minority</a:t>
            </a:r>
          </a:p>
        </p:txBody>
      </p:sp>
      <p:sp>
        <p:nvSpPr>
          <p:cNvPr id="24" name="Text Box 9"/>
          <p:cNvSpPr txBox="1">
            <a:spLocks noChangeArrowheads="1"/>
          </p:cNvSpPr>
          <p:nvPr/>
        </p:nvSpPr>
        <p:spPr bwMode="auto">
          <a:xfrm>
            <a:off x="228600" y="2057400"/>
            <a:ext cx="4419600" cy="3000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lnSpc>
                <a:spcPct val="150000"/>
              </a:lnSpc>
              <a:spcBef>
                <a:spcPct val="0"/>
              </a:spcBef>
              <a:buFont typeface="+mj-lt"/>
              <a:buAutoNum type="arabicPeriod"/>
            </a:pPr>
            <a:r>
              <a:rPr lang="en-US" altLang="en-US" sz="1800" dirty="0" smtClean="0">
                <a:solidFill>
                  <a:schemeClr val="bg1"/>
                </a:solidFill>
              </a:rPr>
              <a:t>Sen. Tammy Baldwin (D-WI)</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Jeff Merkley (D-OR)</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Dianne Feinstein (D-CA)</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Jon Tester (D-MT)</a:t>
            </a:r>
          </a:p>
          <a:p>
            <a:pPr marL="342900" indent="-342900" eaLnBrk="1" hangingPunct="1">
              <a:lnSpc>
                <a:spcPct val="150000"/>
              </a:lnSpc>
              <a:spcBef>
                <a:spcPct val="0"/>
              </a:spcBef>
              <a:buFont typeface="+mj-lt"/>
              <a:buAutoNum type="arabicPeriod"/>
            </a:pPr>
            <a:r>
              <a:rPr lang="en-US" altLang="en-US" sz="1800" dirty="0" smtClean="0">
                <a:solidFill>
                  <a:srgbClr val="FFFF00"/>
                </a:solidFill>
              </a:rPr>
              <a:t>Sen. Patrick Leahy (D-VT)</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Brian Schatz (D-HI)</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Martin Heinrich (D-NM)</a:t>
            </a:r>
          </a:p>
        </p:txBody>
      </p:sp>
      <p:sp>
        <p:nvSpPr>
          <p:cNvPr id="28" name="Text Box 9"/>
          <p:cNvSpPr txBox="1">
            <a:spLocks noChangeArrowheads="1"/>
          </p:cNvSpPr>
          <p:nvPr/>
        </p:nvSpPr>
        <p:spPr bwMode="auto">
          <a:xfrm>
            <a:off x="4953000" y="2057400"/>
            <a:ext cx="3962400" cy="3000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lnSpc>
                <a:spcPct val="150000"/>
              </a:lnSpc>
              <a:spcBef>
                <a:spcPct val="0"/>
              </a:spcBef>
              <a:buFont typeface="+mj-lt"/>
              <a:buAutoNum type="arabicPeriod"/>
            </a:pPr>
            <a:r>
              <a:rPr lang="en-US" altLang="en-US" sz="1800" dirty="0" smtClean="0">
                <a:solidFill>
                  <a:schemeClr val="bg1"/>
                </a:solidFill>
              </a:rPr>
              <a:t>Sen. John Hoeven (R-ND)</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Mitch McConnell (R-KY)</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Susan Collins (R-ME)</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Roy Blunt (R-MO)</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Jerry Moran (R-KS)</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Cindy Hyde-Smith (R-MS)</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Mike Braun (R-IN)</a:t>
            </a:r>
          </a:p>
        </p:txBody>
      </p:sp>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457200" y="0"/>
            <a:ext cx="8229600" cy="1022350"/>
          </a:xfrm>
          <a:prstGeom prst="rect">
            <a:avLst/>
          </a:prstGeom>
          <a:noFill/>
          <a:ln w="9525">
            <a:noFill/>
            <a:miter lim="800000"/>
            <a:headEnd/>
            <a:tailEnd/>
          </a:ln>
        </p:spPr>
        <p:txBody>
          <a:bodyPr anchor="ctr"/>
          <a:lstStyle/>
          <a:p>
            <a:r>
              <a:rPr lang="en-US" altLang="en-US" sz="3600" dirty="0" smtClean="0">
                <a:solidFill>
                  <a:srgbClr val="FFFF00"/>
                </a:solidFill>
              </a:rPr>
              <a:t>Outline</a:t>
            </a:r>
            <a:endParaRPr lang="en-US" altLang="en-US" sz="3600" dirty="0">
              <a:solidFill>
                <a:srgbClr val="FFFF00"/>
              </a:solidFill>
            </a:endParaRPr>
          </a:p>
        </p:txBody>
      </p:sp>
      <p:sp>
        <p:nvSpPr>
          <p:cNvPr id="5124" name="Rectangle 5"/>
          <p:cNvSpPr>
            <a:spLocks noChangeArrowheads="1"/>
          </p:cNvSpPr>
          <p:nvPr/>
        </p:nvSpPr>
        <p:spPr bwMode="auto">
          <a:xfrm>
            <a:off x="0" y="838200"/>
            <a:ext cx="823595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p>
            <a:endParaRPr lang="en-US" altLang="en-US" dirty="0"/>
          </a:p>
        </p:txBody>
      </p:sp>
      <p:sp>
        <p:nvSpPr>
          <p:cNvPr id="5" name="TextBox 4"/>
          <p:cNvSpPr txBox="1"/>
          <p:nvPr/>
        </p:nvSpPr>
        <p:spPr>
          <a:xfrm>
            <a:off x="838200" y="990600"/>
            <a:ext cx="7467600" cy="5016758"/>
          </a:xfrm>
          <a:prstGeom prst="rect">
            <a:avLst/>
          </a:prstGeom>
          <a:noFill/>
        </p:spPr>
        <p:txBody>
          <a:bodyPr wrap="square" tIns="91440" bIns="91440">
            <a:spAutoFit/>
          </a:bodyPr>
          <a:lstStyle/>
          <a:p>
            <a:pPr marL="341313" indent="-341313" algn="l">
              <a:buFont typeface="+mj-lt"/>
              <a:buAutoNum type="arabicPeriod"/>
              <a:defRPr/>
            </a:pPr>
            <a:r>
              <a:rPr lang="en-US" sz="2400" dirty="0" smtClean="0">
                <a:solidFill>
                  <a:schemeClr val="bg1"/>
                </a:solidFill>
              </a:rPr>
              <a:t>Show Me the Money</a:t>
            </a:r>
            <a:r>
              <a:rPr lang="en-US" sz="2400" dirty="0" smtClean="0">
                <a:solidFill>
                  <a:schemeClr val="bg1"/>
                </a:solidFill>
              </a:rPr>
              <a:t>? Review of Federal Agency spending on invasive species </a:t>
            </a:r>
            <a:r>
              <a:rPr lang="en-US" sz="2400" dirty="0" smtClean="0">
                <a:solidFill>
                  <a:schemeClr val="bg1"/>
                </a:solidFill>
              </a:rPr>
              <a:t>activities</a:t>
            </a:r>
            <a:endParaRPr lang="en-US" sz="2400" dirty="0" smtClean="0">
              <a:solidFill>
                <a:schemeClr val="bg1"/>
              </a:solidFill>
            </a:endParaRPr>
          </a:p>
          <a:p>
            <a:pPr marL="341313" indent="-341313" algn="l">
              <a:buFont typeface="+mj-lt"/>
              <a:buAutoNum type="arabicPeriod"/>
              <a:defRPr/>
            </a:pPr>
            <a:endParaRPr lang="en-US" sz="2400" dirty="0" smtClean="0">
              <a:solidFill>
                <a:schemeClr val="bg1"/>
              </a:solidFill>
            </a:endParaRPr>
          </a:p>
          <a:p>
            <a:pPr marL="341313" indent="-341313" algn="l">
              <a:buFont typeface="+mj-lt"/>
              <a:buAutoNum type="arabicPeriod"/>
              <a:defRPr/>
            </a:pPr>
            <a:r>
              <a:rPr lang="en-US" sz="2400" dirty="0" smtClean="0">
                <a:solidFill>
                  <a:schemeClr val="bg1"/>
                </a:solidFill>
              </a:rPr>
              <a:t>117</a:t>
            </a:r>
            <a:r>
              <a:rPr lang="en-US" sz="2400" baseline="30000" dirty="0" smtClean="0">
                <a:solidFill>
                  <a:schemeClr val="bg1"/>
                </a:solidFill>
              </a:rPr>
              <a:t>th</a:t>
            </a:r>
            <a:r>
              <a:rPr lang="en-US" sz="2400" dirty="0" smtClean="0">
                <a:solidFill>
                  <a:schemeClr val="bg1"/>
                </a:solidFill>
              </a:rPr>
              <a:t> Congress: House </a:t>
            </a:r>
            <a:r>
              <a:rPr lang="en-US" sz="2400" dirty="0" smtClean="0">
                <a:solidFill>
                  <a:schemeClr val="bg1"/>
                </a:solidFill>
              </a:rPr>
              <a:t>and Senate Appropriations Committees that fund invasive species </a:t>
            </a:r>
            <a:r>
              <a:rPr lang="en-US" sz="2400" dirty="0" smtClean="0">
                <a:solidFill>
                  <a:schemeClr val="bg1"/>
                </a:solidFill>
              </a:rPr>
              <a:t>activities </a:t>
            </a:r>
            <a:endParaRPr lang="en-US" sz="2400" dirty="0" smtClean="0">
              <a:solidFill>
                <a:schemeClr val="bg1"/>
              </a:solidFill>
            </a:endParaRPr>
          </a:p>
          <a:p>
            <a:pPr marL="341313" indent="-341313" algn="l">
              <a:buFont typeface="+mj-lt"/>
              <a:buAutoNum type="arabicPeriod"/>
              <a:defRPr/>
            </a:pPr>
            <a:endParaRPr lang="en-US" sz="2400" dirty="0" smtClean="0">
              <a:solidFill>
                <a:schemeClr val="bg1"/>
              </a:solidFill>
            </a:endParaRPr>
          </a:p>
          <a:p>
            <a:pPr marL="798513" lvl="1" indent="-341313" algn="l">
              <a:buFont typeface="Wingdings" pitchFamily="2" charset="2"/>
              <a:buChar char="§"/>
              <a:defRPr/>
            </a:pPr>
            <a:r>
              <a:rPr lang="en-US" sz="2200" dirty="0" smtClean="0">
                <a:solidFill>
                  <a:schemeClr val="bg1"/>
                </a:solidFill>
              </a:rPr>
              <a:t>Jurisdiction, </a:t>
            </a:r>
            <a:r>
              <a:rPr lang="en-US" sz="2200" dirty="0" smtClean="0">
                <a:solidFill>
                  <a:schemeClr val="bg1"/>
                </a:solidFill>
              </a:rPr>
              <a:t>Leaders, and Members</a:t>
            </a:r>
            <a:endParaRPr lang="en-US" sz="2200" dirty="0" smtClean="0">
              <a:solidFill>
                <a:schemeClr val="bg1"/>
              </a:solidFill>
            </a:endParaRPr>
          </a:p>
          <a:p>
            <a:pPr marL="1255713" lvl="3" indent="-341313" algn="l">
              <a:buFont typeface="Arial" pitchFamily="34" charset="0"/>
              <a:buChar char="•"/>
              <a:defRPr/>
            </a:pPr>
            <a:r>
              <a:rPr lang="en-US" sz="2000" dirty="0" smtClean="0">
                <a:solidFill>
                  <a:srgbClr val="FFFF00"/>
                </a:solidFill>
              </a:rPr>
              <a:t>Agriculture</a:t>
            </a:r>
            <a:r>
              <a:rPr lang="en-US" sz="2000" dirty="0" smtClean="0">
                <a:solidFill>
                  <a:srgbClr val="FFFF00"/>
                </a:solidFill>
              </a:rPr>
              <a:t>, Rural Development, FDA &amp; Related ““</a:t>
            </a:r>
          </a:p>
          <a:p>
            <a:pPr marL="1255713" lvl="3" indent="-341313" algn="l">
              <a:buFont typeface="Arial" pitchFamily="34" charset="0"/>
              <a:buChar char="•"/>
              <a:defRPr/>
            </a:pPr>
            <a:r>
              <a:rPr lang="en-US" sz="2000" dirty="0" smtClean="0">
                <a:solidFill>
                  <a:srgbClr val="FFFF00"/>
                </a:solidFill>
              </a:rPr>
              <a:t>Commerce</a:t>
            </a:r>
            <a:r>
              <a:rPr lang="en-US" sz="2000" dirty="0" smtClean="0">
                <a:solidFill>
                  <a:srgbClr val="FFFF00"/>
                </a:solidFill>
              </a:rPr>
              <a:t>, Justice, and Science (CJS) &amp; Related </a:t>
            </a:r>
            <a:r>
              <a:rPr lang="en-US" sz="2000" dirty="0" smtClean="0">
                <a:solidFill>
                  <a:srgbClr val="FFFF00"/>
                </a:solidFill>
              </a:rPr>
              <a:t>“”</a:t>
            </a:r>
          </a:p>
          <a:p>
            <a:pPr marL="1255713" lvl="3" indent="-341313" algn="l">
              <a:buFont typeface="Arial" pitchFamily="34" charset="0"/>
              <a:buChar char="•"/>
              <a:defRPr/>
            </a:pPr>
            <a:r>
              <a:rPr lang="en-US" sz="2000" dirty="0" smtClean="0">
                <a:solidFill>
                  <a:srgbClr val="FFFF00"/>
                </a:solidFill>
              </a:rPr>
              <a:t>Energy and Water Development, &amp; Related “”</a:t>
            </a:r>
          </a:p>
          <a:p>
            <a:pPr marL="1255713" lvl="3" indent="-341313" algn="l">
              <a:buFont typeface="Arial" pitchFamily="34" charset="0"/>
              <a:buChar char="•"/>
              <a:defRPr/>
            </a:pPr>
            <a:r>
              <a:rPr lang="en-US" sz="2000" dirty="0" smtClean="0">
                <a:solidFill>
                  <a:srgbClr val="FFFF00"/>
                </a:solidFill>
              </a:rPr>
              <a:t>Interior</a:t>
            </a:r>
            <a:r>
              <a:rPr lang="en-US" sz="2000" dirty="0" smtClean="0">
                <a:solidFill>
                  <a:srgbClr val="FFFF00"/>
                </a:solidFill>
              </a:rPr>
              <a:t>, Environment &amp; Related Agencies</a:t>
            </a:r>
          </a:p>
          <a:p>
            <a:pPr marL="1255713" lvl="3" indent="-341313" algn="l">
              <a:defRPr/>
            </a:pPr>
            <a:endParaRPr lang="en-US" sz="2000" dirty="0" smtClean="0">
              <a:solidFill>
                <a:srgbClr val="FFFF00"/>
              </a:solidFill>
            </a:endParaRPr>
          </a:p>
          <a:p>
            <a:pPr marL="341313" indent="-341313" algn="l">
              <a:buFont typeface="+mj-lt"/>
              <a:buAutoNum type="arabicPeriod"/>
              <a:defRPr/>
            </a:pPr>
            <a:r>
              <a:rPr lang="en-US" sz="2400" dirty="0" smtClean="0">
                <a:solidFill>
                  <a:schemeClr val="bg1"/>
                </a:solidFill>
              </a:rPr>
              <a:t>Some Advocacy Tips</a:t>
            </a:r>
            <a:r>
              <a:rPr lang="en-US" sz="2400" dirty="0" smtClean="0">
                <a:solidFill>
                  <a:schemeClr val="bg1"/>
                </a:solidFill>
              </a:rPr>
              <a:t/>
            </a:r>
            <a:br>
              <a:rPr lang="en-US" sz="2400" dirty="0" smtClean="0">
                <a:solidFill>
                  <a:schemeClr val="bg1"/>
                </a:solidFill>
              </a:rPr>
            </a:br>
            <a:endParaRPr lang="en-US" sz="2400" dirty="0" smtClean="0">
              <a:solidFill>
                <a:schemeClr val="bg1"/>
              </a:solidFill>
            </a:endParaRPr>
          </a:p>
        </p:txBody>
      </p:sp>
    </p:spTree>
    <p:extLst>
      <p:ext uri="{BB962C8B-B14F-4D97-AF65-F5344CB8AC3E}">
        <p14:creationId xmlns="" xmlns:p14="http://schemas.microsoft.com/office/powerpoint/2010/main" val="839766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27296" y="0"/>
            <a:ext cx="9144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dirty="0" smtClean="0">
                <a:solidFill>
                  <a:srgbClr val="FF6600"/>
                </a:solidFill>
              </a:rPr>
              <a:t>House and Senate Appropriations for </a:t>
            </a:r>
          </a:p>
          <a:p>
            <a:pPr algn="ctr" eaLnBrk="1" hangingPunct="1">
              <a:spcBef>
                <a:spcPct val="0"/>
              </a:spcBef>
              <a:buFontTx/>
              <a:buNone/>
            </a:pPr>
            <a:r>
              <a:rPr lang="en-US" altLang="en-US" dirty="0" smtClean="0">
                <a:solidFill>
                  <a:srgbClr val="FF6600"/>
                </a:solidFill>
              </a:rPr>
              <a:t>Commerce, Justice, Science &amp; Related “”</a:t>
            </a:r>
            <a:endParaRPr lang="en-US" altLang="en-US" dirty="0">
              <a:solidFill>
                <a:srgbClr val="FF6600"/>
              </a:solidFill>
            </a:endParaRPr>
          </a:p>
        </p:txBody>
      </p:sp>
      <p:sp>
        <p:nvSpPr>
          <p:cNvPr id="15" name="Rectangle 8"/>
          <p:cNvSpPr>
            <a:spLocks noChangeArrowheads="1"/>
          </p:cNvSpPr>
          <p:nvPr/>
        </p:nvSpPr>
        <p:spPr bwMode="auto">
          <a:xfrm>
            <a:off x="0" y="12954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9" name="TextBox 8"/>
          <p:cNvSpPr txBox="1"/>
          <p:nvPr/>
        </p:nvSpPr>
        <p:spPr>
          <a:xfrm>
            <a:off x="381000" y="1676400"/>
            <a:ext cx="8458200" cy="3810000"/>
          </a:xfrm>
          <a:prstGeom prst="rect">
            <a:avLst/>
          </a:prstGeom>
          <a:noFill/>
        </p:spPr>
        <p:txBody>
          <a:bodyPr wrap="square" rtlCol="0">
            <a:noAutofit/>
          </a:bodyPr>
          <a:lstStyle/>
          <a:p>
            <a:pPr algn="l"/>
            <a:r>
              <a:rPr lang="en-US" sz="2400" dirty="0" smtClean="0">
                <a:solidFill>
                  <a:srgbClr val="FFFFFF"/>
                </a:solidFill>
              </a:rPr>
              <a:t>Subcommittee jurisdiction for funding includes:</a:t>
            </a:r>
            <a:br>
              <a:rPr lang="en-US" sz="2400" dirty="0" smtClean="0">
                <a:solidFill>
                  <a:srgbClr val="FFFFFF"/>
                </a:solidFill>
              </a:rPr>
            </a:br>
            <a:endParaRPr lang="en-US" sz="2400" dirty="0" smtClean="0">
              <a:solidFill>
                <a:srgbClr val="FFFFFF"/>
              </a:solidFill>
            </a:endParaRPr>
          </a:p>
          <a:p>
            <a:pPr marL="514350" indent="-514350" algn="l">
              <a:buFont typeface="Wingdings" pitchFamily="2" charset="2"/>
              <a:buChar char="§"/>
            </a:pPr>
            <a:r>
              <a:rPr lang="en-US" sz="2400" dirty="0" smtClean="0">
                <a:solidFill>
                  <a:srgbClr val="FFFFFF"/>
                </a:solidFill>
              </a:rPr>
              <a:t> Dept. of Commerce: </a:t>
            </a:r>
            <a:r>
              <a:rPr lang="en-US" sz="2400" dirty="0" smtClean="0">
                <a:solidFill>
                  <a:srgbClr val="FFFF00"/>
                </a:solidFill>
              </a:rPr>
              <a:t>National Oceanic and Atmospheric Administration (NOAA)</a:t>
            </a:r>
            <a:r>
              <a:rPr lang="en-US" sz="2400" dirty="0" smtClean="0">
                <a:solidFill>
                  <a:srgbClr val="FFFFFF"/>
                </a:solidFill>
              </a:rPr>
              <a:t/>
            </a:r>
            <a:br>
              <a:rPr lang="en-US" sz="2400" dirty="0" smtClean="0">
                <a:solidFill>
                  <a:srgbClr val="FFFFFF"/>
                </a:solidFill>
              </a:rPr>
            </a:br>
            <a:endParaRPr lang="en-US" sz="2400" dirty="0" smtClean="0">
              <a:solidFill>
                <a:srgbClr val="FFFFFF"/>
              </a:solidFill>
            </a:endParaRPr>
          </a:p>
          <a:p>
            <a:pPr marL="514350" indent="-514350" algn="l">
              <a:buFont typeface="Wingdings" pitchFamily="2" charset="2"/>
              <a:buChar char="§"/>
            </a:pPr>
            <a:r>
              <a:rPr lang="en-US" sz="2400" dirty="0" smtClean="0">
                <a:solidFill>
                  <a:srgbClr val="FFFF00"/>
                </a:solidFill>
              </a:rPr>
              <a:t>National Aeronautics and Space Administration (NASA)</a:t>
            </a:r>
            <a:br>
              <a:rPr lang="en-US" sz="2400" dirty="0" smtClean="0">
                <a:solidFill>
                  <a:srgbClr val="FFFF00"/>
                </a:solidFill>
              </a:rPr>
            </a:br>
            <a:endParaRPr lang="en-US" sz="2400" dirty="0" smtClean="0">
              <a:solidFill>
                <a:srgbClr val="FFFF00"/>
              </a:solidFill>
            </a:endParaRPr>
          </a:p>
          <a:p>
            <a:pPr marL="514350" indent="-514350" algn="l">
              <a:buFont typeface="Wingdings" pitchFamily="2" charset="2"/>
              <a:buChar char="§"/>
            </a:pPr>
            <a:r>
              <a:rPr lang="en-US" sz="2400" dirty="0" smtClean="0">
                <a:solidFill>
                  <a:srgbClr val="FFFF00"/>
                </a:solidFill>
              </a:rPr>
              <a:t>National Science Foundation (NSF)</a:t>
            </a:r>
          </a:p>
        </p:txBody>
      </p:sp>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27296" y="0"/>
            <a:ext cx="9144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dirty="0" smtClean="0">
                <a:solidFill>
                  <a:srgbClr val="FF6600"/>
                </a:solidFill>
              </a:rPr>
              <a:t>Invasive Species Activities in </a:t>
            </a:r>
          </a:p>
          <a:p>
            <a:pPr algn="ctr" eaLnBrk="1" hangingPunct="1">
              <a:spcBef>
                <a:spcPct val="0"/>
              </a:spcBef>
              <a:buFontTx/>
              <a:buNone/>
            </a:pPr>
            <a:r>
              <a:rPr lang="en-US" altLang="en-US" dirty="0" smtClean="0">
                <a:solidFill>
                  <a:srgbClr val="FF6600"/>
                </a:solidFill>
              </a:rPr>
              <a:t>Commerce, Justice, Science &amp; Related “”</a:t>
            </a:r>
            <a:endParaRPr lang="en-US" altLang="en-US" dirty="0">
              <a:solidFill>
                <a:srgbClr val="FF6600"/>
              </a:solidFill>
            </a:endParaRPr>
          </a:p>
        </p:txBody>
      </p:sp>
      <p:sp>
        <p:nvSpPr>
          <p:cNvPr id="15" name="Rectangle 8"/>
          <p:cNvSpPr>
            <a:spLocks noChangeArrowheads="1"/>
          </p:cNvSpPr>
          <p:nvPr/>
        </p:nvSpPr>
        <p:spPr bwMode="auto">
          <a:xfrm>
            <a:off x="0" y="12954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9" name="TextBox 8"/>
          <p:cNvSpPr txBox="1"/>
          <p:nvPr/>
        </p:nvSpPr>
        <p:spPr>
          <a:xfrm>
            <a:off x="228600" y="1447800"/>
            <a:ext cx="8686800" cy="5181600"/>
          </a:xfrm>
          <a:prstGeom prst="rect">
            <a:avLst/>
          </a:prstGeom>
          <a:noFill/>
        </p:spPr>
        <p:txBody>
          <a:bodyPr wrap="square" rtlCol="0">
            <a:noAutofit/>
          </a:bodyPr>
          <a:lstStyle/>
          <a:p>
            <a:pPr algn="l"/>
            <a:r>
              <a:rPr lang="en-US" sz="2400" dirty="0" smtClean="0">
                <a:solidFill>
                  <a:srgbClr val="FFFF00"/>
                </a:solidFill>
              </a:rPr>
              <a:t>(Commerce) NOAA: </a:t>
            </a:r>
            <a:r>
              <a:rPr lang="en-US" sz="2400" dirty="0" smtClean="0">
                <a:solidFill>
                  <a:srgbClr val="00B050"/>
                </a:solidFill>
              </a:rPr>
              <a:t>$5.4 billion in FY 2021</a:t>
            </a:r>
          </a:p>
          <a:p>
            <a:pPr algn="l"/>
            <a:r>
              <a:rPr lang="en-US" sz="2000" dirty="0" smtClean="0">
                <a:solidFill>
                  <a:srgbClr val="FFFFFF"/>
                </a:solidFill>
              </a:rPr>
              <a:t>      </a:t>
            </a:r>
            <a:r>
              <a:rPr lang="en-US" sz="2000" dirty="0" smtClean="0">
                <a:solidFill>
                  <a:srgbClr val="FFFF00"/>
                </a:solidFill>
              </a:rPr>
              <a:t>Operations, Research and Facilities:  </a:t>
            </a:r>
            <a:r>
              <a:rPr lang="en-US" sz="2000" dirty="0" smtClean="0">
                <a:solidFill>
                  <a:srgbClr val="00B050"/>
                </a:solidFill>
              </a:rPr>
              <a:t>$3.8 billion</a:t>
            </a:r>
          </a:p>
          <a:p>
            <a:pPr algn="l"/>
            <a:r>
              <a:rPr lang="en-US" sz="2000" dirty="0" smtClean="0">
                <a:solidFill>
                  <a:srgbClr val="FFFF00"/>
                </a:solidFill>
              </a:rPr>
              <a:t>	Ocean, Coastal and Great Lakes Research:  </a:t>
            </a:r>
            <a:r>
              <a:rPr lang="en-US" sz="2000" dirty="0" smtClean="0">
                <a:solidFill>
                  <a:srgbClr val="00B050"/>
                </a:solidFill>
              </a:rPr>
              <a:t>$231 million</a:t>
            </a:r>
          </a:p>
          <a:p>
            <a:pPr algn="l"/>
            <a:r>
              <a:rPr lang="en-US" sz="2000" dirty="0" smtClean="0">
                <a:solidFill>
                  <a:srgbClr val="FFFF00"/>
                </a:solidFill>
              </a:rPr>
              <a:t>	      National Sea Grant College Program: </a:t>
            </a:r>
            <a:r>
              <a:rPr lang="en-US" sz="2000" dirty="0" smtClean="0">
                <a:solidFill>
                  <a:srgbClr val="00B050"/>
                </a:solidFill>
              </a:rPr>
              <a:t> $75 million</a:t>
            </a:r>
          </a:p>
          <a:p>
            <a:pPr marL="1549400" lvl="3" indent="-177800" algn="l">
              <a:buFont typeface="Arial" pitchFamily="34" charset="0"/>
              <a:buChar char="•"/>
            </a:pPr>
            <a:r>
              <a:rPr lang="en-US" dirty="0" smtClean="0">
                <a:solidFill>
                  <a:srgbClr val="FFFFFF"/>
                </a:solidFill>
              </a:rPr>
              <a:t>$3 million increase above the FY 21 enacted level in Sea Grant targeted for research to improve control of invasive lionfish</a:t>
            </a:r>
          </a:p>
          <a:p>
            <a:pPr marL="514350" indent="-514350" algn="l">
              <a:buFont typeface="Wingdings" pitchFamily="2" charset="2"/>
              <a:buChar char="§"/>
            </a:pPr>
            <a:endParaRPr lang="en-US" sz="2000" dirty="0" smtClean="0">
              <a:solidFill>
                <a:srgbClr val="FFFFFF"/>
              </a:solidFill>
            </a:endParaRPr>
          </a:p>
          <a:p>
            <a:pPr marL="514350" indent="-514350" algn="l"/>
            <a:r>
              <a:rPr lang="en-US" sz="2400" dirty="0" smtClean="0">
                <a:solidFill>
                  <a:srgbClr val="FFFF00"/>
                </a:solidFill>
              </a:rPr>
              <a:t>(Science) NASA: </a:t>
            </a:r>
            <a:r>
              <a:rPr lang="en-US" sz="2400" dirty="0" smtClean="0">
                <a:solidFill>
                  <a:srgbClr val="00B050"/>
                </a:solidFill>
              </a:rPr>
              <a:t>$23.3 billion in FY 2021</a:t>
            </a:r>
          </a:p>
          <a:p>
            <a:pPr marL="514350" indent="-514350" algn="l"/>
            <a:r>
              <a:rPr lang="en-US" sz="2000" dirty="0" smtClean="0">
                <a:solidFill>
                  <a:srgbClr val="FFFFFF"/>
                </a:solidFill>
              </a:rPr>
              <a:t>      </a:t>
            </a:r>
            <a:r>
              <a:rPr lang="en-US" sz="2000" dirty="0" smtClean="0">
                <a:solidFill>
                  <a:srgbClr val="FFFF00"/>
                </a:solidFill>
              </a:rPr>
              <a:t>Science:  </a:t>
            </a:r>
            <a:r>
              <a:rPr lang="en-US" sz="2000" dirty="0" smtClean="0">
                <a:solidFill>
                  <a:srgbClr val="00B050"/>
                </a:solidFill>
              </a:rPr>
              <a:t>$7.3 billion</a:t>
            </a:r>
          </a:p>
          <a:p>
            <a:pPr marL="514350" indent="-514350" algn="l"/>
            <a:r>
              <a:rPr lang="en-US" sz="2000" dirty="0" smtClean="0">
                <a:solidFill>
                  <a:srgbClr val="FFFF00"/>
                </a:solidFill>
              </a:rPr>
              <a:t>	      Earth Science: </a:t>
            </a:r>
            <a:r>
              <a:rPr lang="en-US" sz="2000" dirty="0" smtClean="0">
                <a:solidFill>
                  <a:srgbClr val="00B050"/>
                </a:solidFill>
              </a:rPr>
              <a:t>$2 billion  </a:t>
            </a:r>
          </a:p>
          <a:p>
            <a:pPr marL="1549400" lvl="3" indent="-177800" algn="l">
              <a:buFont typeface="Arial" pitchFamily="34" charset="0"/>
              <a:buChar char="•"/>
            </a:pPr>
            <a:r>
              <a:rPr lang="en-US" dirty="0" smtClean="0">
                <a:solidFill>
                  <a:srgbClr val="FFFFFF"/>
                </a:solidFill>
              </a:rPr>
              <a:t>$10 million increase above the FY 21 enacted level in Earth Science to improve the use of remote sensing as a tool to monitor the distribution of invasive vegetation and predict areas that may be most vulnerable to invasion in the future</a:t>
            </a:r>
          </a:p>
        </p:txBody>
      </p:sp>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0" y="152400"/>
            <a:ext cx="9144000"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smtClean="0">
                <a:solidFill>
                  <a:srgbClr val="FF6600"/>
                </a:solidFill>
              </a:rPr>
              <a:t>House</a:t>
            </a:r>
            <a:r>
              <a:rPr lang="en-US" altLang="en-US" sz="2400" dirty="0" smtClean="0">
                <a:solidFill>
                  <a:srgbClr val="FFFF00"/>
                </a:solidFill>
              </a:rPr>
              <a:t> Appropriations Subcommittee: </a:t>
            </a:r>
          </a:p>
          <a:p>
            <a:pPr algn="ctr" eaLnBrk="1" hangingPunct="1">
              <a:spcBef>
                <a:spcPct val="0"/>
              </a:spcBef>
              <a:buFontTx/>
              <a:buNone/>
            </a:pPr>
            <a:r>
              <a:rPr lang="en-US" altLang="en-US" dirty="0" smtClean="0">
                <a:solidFill>
                  <a:srgbClr val="FF6600"/>
                </a:solidFill>
              </a:rPr>
              <a:t>Commerce, Justice, Science &amp; Related “”</a:t>
            </a:r>
            <a:endParaRPr lang="en-US" altLang="en-US" dirty="0">
              <a:solidFill>
                <a:srgbClr val="FF6600"/>
              </a:solidFill>
            </a:endParaRPr>
          </a:p>
        </p:txBody>
      </p:sp>
      <p:sp>
        <p:nvSpPr>
          <p:cNvPr id="19" name="Text Box 9"/>
          <p:cNvSpPr txBox="1">
            <a:spLocks noChangeArrowheads="1"/>
          </p:cNvSpPr>
          <p:nvPr/>
        </p:nvSpPr>
        <p:spPr bwMode="auto">
          <a:xfrm>
            <a:off x="1752600" y="2438400"/>
            <a:ext cx="24383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en-US" altLang="en-US" sz="2000" dirty="0" smtClean="0">
                <a:solidFill>
                  <a:srgbClr val="FF6600"/>
                </a:solidFill>
              </a:rPr>
              <a:t>Matt Cartwright</a:t>
            </a:r>
          </a:p>
          <a:p>
            <a:pPr algn="ctr" eaLnBrk="1" hangingPunct="1">
              <a:lnSpc>
                <a:spcPct val="150000"/>
              </a:lnSpc>
              <a:spcBef>
                <a:spcPct val="0"/>
              </a:spcBef>
              <a:buFontTx/>
              <a:buNone/>
            </a:pPr>
            <a:r>
              <a:rPr lang="en-US" altLang="en-US" sz="2000" dirty="0" smtClean="0">
                <a:solidFill>
                  <a:schemeClr val="bg1"/>
                </a:solidFill>
              </a:rPr>
              <a:t>D-PA-17th</a:t>
            </a:r>
          </a:p>
          <a:p>
            <a:pPr algn="ctr" eaLnBrk="1" hangingPunct="1">
              <a:lnSpc>
                <a:spcPct val="150000"/>
              </a:lnSpc>
              <a:spcBef>
                <a:spcPct val="0"/>
              </a:spcBef>
              <a:buFontTx/>
              <a:buNone/>
            </a:pPr>
            <a:r>
              <a:rPr lang="en-US" altLang="en-US" sz="2000" dirty="0" smtClean="0">
                <a:solidFill>
                  <a:schemeClr val="bg1"/>
                </a:solidFill>
              </a:rPr>
              <a:t>Elected 2013  </a:t>
            </a:r>
            <a:endParaRPr lang="en-US" altLang="en-US" sz="2000" dirty="0" smtClean="0">
              <a:solidFill>
                <a:srgbClr val="FFFFFF"/>
              </a:solidFill>
            </a:endParaRPr>
          </a:p>
        </p:txBody>
      </p:sp>
      <p:sp>
        <p:nvSpPr>
          <p:cNvPr id="15" name="Rectangle 8"/>
          <p:cNvSpPr>
            <a:spLocks noChangeArrowheads="1"/>
          </p:cNvSpPr>
          <p:nvPr/>
        </p:nvSpPr>
        <p:spPr bwMode="auto">
          <a:xfrm>
            <a:off x="0" y="11430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Rectangle 8"/>
          <p:cNvSpPr>
            <a:spLocks noChangeArrowheads="1"/>
          </p:cNvSpPr>
          <p:nvPr/>
        </p:nvSpPr>
        <p:spPr bwMode="auto">
          <a:xfrm rot="16200000">
            <a:off x="2049780" y="3749381"/>
            <a:ext cx="512064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2" name="Text Box 9"/>
          <p:cNvSpPr txBox="1">
            <a:spLocks noChangeArrowheads="1"/>
          </p:cNvSpPr>
          <p:nvPr/>
        </p:nvSpPr>
        <p:spPr bwMode="auto">
          <a:xfrm>
            <a:off x="1219201" y="1447800"/>
            <a:ext cx="2057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Chair</a:t>
            </a:r>
          </a:p>
        </p:txBody>
      </p:sp>
      <p:sp>
        <p:nvSpPr>
          <p:cNvPr id="23" name="Text Box 9"/>
          <p:cNvSpPr txBox="1">
            <a:spLocks noChangeArrowheads="1"/>
          </p:cNvSpPr>
          <p:nvPr/>
        </p:nvSpPr>
        <p:spPr bwMode="auto">
          <a:xfrm>
            <a:off x="5029200" y="1447800"/>
            <a:ext cx="3581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Ranking Member</a:t>
            </a:r>
          </a:p>
        </p:txBody>
      </p:sp>
      <p:sp>
        <p:nvSpPr>
          <p:cNvPr id="24" name="Text Box 9"/>
          <p:cNvSpPr txBox="1">
            <a:spLocks noChangeArrowheads="1"/>
          </p:cNvSpPr>
          <p:nvPr/>
        </p:nvSpPr>
        <p:spPr bwMode="auto">
          <a:xfrm>
            <a:off x="152400" y="4267200"/>
            <a:ext cx="4495800" cy="216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800" dirty="0" smtClean="0">
                <a:solidFill>
                  <a:srgbClr val="FFFF00"/>
                </a:solidFill>
              </a:rPr>
              <a:t>Pronunciation: </a:t>
            </a:r>
            <a:r>
              <a:rPr lang="en-US" altLang="en-US" sz="1800" dirty="0" smtClean="0">
                <a:solidFill>
                  <a:schemeClr val="bg1"/>
                </a:solidFill>
              </a:rPr>
              <a:t>mat KART-rite</a:t>
            </a:r>
          </a:p>
          <a:p>
            <a:pPr eaLnBrk="1" hangingPunct="1">
              <a:lnSpc>
                <a:spcPct val="150000"/>
              </a:lnSpc>
              <a:spcBef>
                <a:spcPct val="0"/>
              </a:spcBef>
              <a:buFontTx/>
              <a:buNone/>
            </a:pPr>
            <a:r>
              <a:rPr lang="en-US" altLang="en-US" sz="1800" dirty="0" smtClean="0">
                <a:solidFill>
                  <a:srgbClr val="FFFF00"/>
                </a:solidFill>
              </a:rPr>
              <a:t>Residence: </a:t>
            </a:r>
            <a:r>
              <a:rPr lang="en-US" altLang="en-US" sz="1800" dirty="0" smtClean="0">
                <a:solidFill>
                  <a:schemeClr val="bg1"/>
                </a:solidFill>
              </a:rPr>
              <a:t>Moosic, PA </a:t>
            </a:r>
          </a:p>
          <a:p>
            <a:pPr eaLnBrk="1" hangingPunct="1">
              <a:lnSpc>
                <a:spcPct val="150000"/>
              </a:lnSpc>
              <a:spcBef>
                <a:spcPct val="0"/>
              </a:spcBef>
              <a:buFontTx/>
              <a:buNone/>
            </a:pPr>
            <a:r>
              <a:rPr lang="en-US" altLang="en-US" sz="1800" dirty="0" smtClean="0">
                <a:solidFill>
                  <a:srgbClr val="FFFF00"/>
                </a:solidFill>
              </a:rPr>
              <a:t>Previous Occupation: </a:t>
            </a:r>
            <a:r>
              <a:rPr lang="en-US" altLang="en-US" sz="1800" dirty="0" smtClean="0">
                <a:solidFill>
                  <a:schemeClr val="bg1"/>
                </a:solidFill>
              </a:rPr>
              <a:t>Attorney</a:t>
            </a:r>
          </a:p>
          <a:p>
            <a:pPr eaLnBrk="1" hangingPunct="1">
              <a:lnSpc>
                <a:spcPct val="150000"/>
              </a:lnSpc>
              <a:spcBef>
                <a:spcPct val="0"/>
              </a:spcBef>
              <a:buNone/>
            </a:pPr>
            <a:r>
              <a:rPr lang="en-US" altLang="en-US" sz="1800" dirty="0" smtClean="0">
                <a:solidFill>
                  <a:srgbClr val="FFFF00"/>
                </a:solidFill>
              </a:rPr>
              <a:t>Staff:</a:t>
            </a:r>
            <a:r>
              <a:rPr lang="en-US" altLang="en-US" sz="1800" dirty="0" smtClean="0">
                <a:solidFill>
                  <a:srgbClr val="FFC000"/>
                </a:solidFill>
              </a:rPr>
              <a:t> </a:t>
            </a:r>
            <a:r>
              <a:rPr lang="en-US" altLang="en-US" sz="1800" dirty="0" smtClean="0">
                <a:solidFill>
                  <a:srgbClr val="FF6600"/>
                </a:solidFill>
              </a:rPr>
              <a:t>jeremy.marcus@mail.house.gov, jeff.ashford@mail.house.gov</a:t>
            </a:r>
          </a:p>
        </p:txBody>
      </p:sp>
      <p:sp>
        <p:nvSpPr>
          <p:cNvPr id="26" name="Text Box 9"/>
          <p:cNvSpPr txBox="1">
            <a:spLocks noChangeArrowheads="1"/>
          </p:cNvSpPr>
          <p:nvPr/>
        </p:nvSpPr>
        <p:spPr bwMode="auto">
          <a:xfrm>
            <a:off x="6477001" y="2438400"/>
            <a:ext cx="24383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en-US" altLang="en-US" sz="2000" dirty="0" smtClean="0">
                <a:solidFill>
                  <a:srgbClr val="FF6600"/>
                </a:solidFill>
              </a:rPr>
              <a:t>Robert Aderholt</a:t>
            </a:r>
          </a:p>
          <a:p>
            <a:pPr algn="ctr" eaLnBrk="1" hangingPunct="1">
              <a:lnSpc>
                <a:spcPct val="150000"/>
              </a:lnSpc>
              <a:spcBef>
                <a:spcPct val="0"/>
              </a:spcBef>
              <a:buFontTx/>
              <a:buNone/>
            </a:pPr>
            <a:r>
              <a:rPr lang="en-US" altLang="en-US" sz="2000" dirty="0" smtClean="0">
                <a:solidFill>
                  <a:schemeClr val="bg1"/>
                </a:solidFill>
              </a:rPr>
              <a:t>R-AL-4th</a:t>
            </a:r>
          </a:p>
          <a:p>
            <a:pPr algn="ctr" eaLnBrk="1" hangingPunct="1">
              <a:lnSpc>
                <a:spcPct val="150000"/>
              </a:lnSpc>
              <a:spcBef>
                <a:spcPct val="0"/>
              </a:spcBef>
              <a:buFontTx/>
              <a:buNone/>
            </a:pPr>
            <a:r>
              <a:rPr lang="en-US" altLang="en-US" sz="2000" dirty="0" smtClean="0">
                <a:solidFill>
                  <a:schemeClr val="bg1"/>
                </a:solidFill>
              </a:rPr>
              <a:t>Elected 1997 </a:t>
            </a:r>
            <a:endParaRPr lang="en-US" altLang="en-US" sz="2000" dirty="0" smtClean="0">
              <a:solidFill>
                <a:srgbClr val="FFFFFF"/>
              </a:solidFill>
            </a:endParaRPr>
          </a:p>
        </p:txBody>
      </p:sp>
      <p:sp>
        <p:nvSpPr>
          <p:cNvPr id="28" name="Text Box 9"/>
          <p:cNvSpPr txBox="1">
            <a:spLocks noChangeArrowheads="1"/>
          </p:cNvSpPr>
          <p:nvPr/>
        </p:nvSpPr>
        <p:spPr bwMode="auto">
          <a:xfrm>
            <a:off x="4800600" y="4265474"/>
            <a:ext cx="4572000" cy="216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800" dirty="0" smtClean="0">
                <a:solidFill>
                  <a:srgbClr val="FFFF00"/>
                </a:solidFill>
              </a:rPr>
              <a:t>Pronunciation: </a:t>
            </a:r>
            <a:r>
              <a:rPr lang="en-US" altLang="en-US" sz="1800" dirty="0" smtClean="0">
                <a:solidFill>
                  <a:schemeClr val="bg1"/>
                </a:solidFill>
              </a:rPr>
              <a:t>RAH-</a:t>
            </a:r>
            <a:r>
              <a:rPr lang="en-US" altLang="en-US" sz="1800" dirty="0" err="1" smtClean="0">
                <a:solidFill>
                  <a:schemeClr val="bg1"/>
                </a:solidFill>
              </a:rPr>
              <a:t>burt</a:t>
            </a:r>
            <a:r>
              <a:rPr lang="en-US" altLang="en-US" sz="1800" dirty="0" smtClean="0">
                <a:solidFill>
                  <a:schemeClr val="bg1"/>
                </a:solidFill>
              </a:rPr>
              <a:t> A-</a:t>
            </a:r>
            <a:r>
              <a:rPr lang="en-US" altLang="en-US" sz="1800" dirty="0" err="1" smtClean="0">
                <a:solidFill>
                  <a:schemeClr val="bg1"/>
                </a:solidFill>
              </a:rPr>
              <a:t>dur</a:t>
            </a:r>
            <a:r>
              <a:rPr lang="en-US" altLang="en-US" sz="1800" dirty="0" smtClean="0">
                <a:solidFill>
                  <a:schemeClr val="bg1"/>
                </a:solidFill>
              </a:rPr>
              <a:t>-holt</a:t>
            </a:r>
          </a:p>
          <a:p>
            <a:pPr eaLnBrk="1" hangingPunct="1">
              <a:lnSpc>
                <a:spcPct val="150000"/>
              </a:lnSpc>
              <a:spcBef>
                <a:spcPct val="0"/>
              </a:spcBef>
              <a:buFontTx/>
              <a:buNone/>
            </a:pPr>
            <a:r>
              <a:rPr lang="en-US" altLang="en-US" sz="1800" dirty="0" smtClean="0">
                <a:solidFill>
                  <a:srgbClr val="FFFF00"/>
                </a:solidFill>
              </a:rPr>
              <a:t>Residence: </a:t>
            </a:r>
            <a:r>
              <a:rPr lang="en-US" altLang="en-US" sz="1800" dirty="0" smtClean="0">
                <a:solidFill>
                  <a:schemeClr val="bg1"/>
                </a:solidFill>
              </a:rPr>
              <a:t>Haleyville, AL</a:t>
            </a:r>
          </a:p>
          <a:p>
            <a:pPr eaLnBrk="1" hangingPunct="1">
              <a:lnSpc>
                <a:spcPct val="150000"/>
              </a:lnSpc>
              <a:spcBef>
                <a:spcPct val="0"/>
              </a:spcBef>
              <a:buFontTx/>
              <a:buNone/>
            </a:pPr>
            <a:r>
              <a:rPr lang="en-US" altLang="en-US" sz="1800" dirty="0" smtClean="0">
                <a:solidFill>
                  <a:srgbClr val="FFFF00"/>
                </a:solidFill>
              </a:rPr>
              <a:t>Previous Occupation: </a:t>
            </a:r>
            <a:r>
              <a:rPr lang="en-US" altLang="en-US" sz="1800" dirty="0" smtClean="0">
                <a:solidFill>
                  <a:schemeClr val="bg1"/>
                </a:solidFill>
              </a:rPr>
              <a:t>Attorney</a:t>
            </a:r>
          </a:p>
          <a:p>
            <a:pPr eaLnBrk="1" hangingPunct="1">
              <a:lnSpc>
                <a:spcPct val="150000"/>
              </a:lnSpc>
              <a:spcBef>
                <a:spcPct val="0"/>
              </a:spcBef>
              <a:buFontTx/>
              <a:buNone/>
            </a:pPr>
            <a:r>
              <a:rPr lang="en-US" altLang="en-US" sz="1800" dirty="0" smtClean="0">
                <a:solidFill>
                  <a:srgbClr val="FFFF00"/>
                </a:solidFill>
              </a:rPr>
              <a:t>Staff:</a:t>
            </a:r>
            <a:r>
              <a:rPr lang="en-US" altLang="en-US" sz="1800" dirty="0" smtClean="0">
                <a:solidFill>
                  <a:srgbClr val="FFC000"/>
                </a:solidFill>
              </a:rPr>
              <a:t> </a:t>
            </a:r>
            <a:r>
              <a:rPr lang="en-US" altLang="en-US" sz="1800" dirty="0" smtClean="0">
                <a:solidFill>
                  <a:srgbClr val="FF6600"/>
                </a:solidFill>
              </a:rPr>
              <a:t>mark.dawson@mail.house.gov,</a:t>
            </a:r>
            <a:r>
              <a:rPr lang="en-US" altLang="en-US" sz="1800" dirty="0" smtClean="0">
                <a:solidFill>
                  <a:srgbClr val="FFC000"/>
                </a:solidFill>
              </a:rPr>
              <a:t> </a:t>
            </a:r>
            <a:r>
              <a:rPr lang="en-US" altLang="en-US" sz="1800" dirty="0" smtClean="0">
                <a:solidFill>
                  <a:srgbClr val="FF6600"/>
                </a:solidFill>
              </a:rPr>
              <a:t>stephanie.gadbois@mail.house.gov</a:t>
            </a:r>
          </a:p>
        </p:txBody>
      </p:sp>
      <p:pic>
        <p:nvPicPr>
          <p:cNvPr id="39938" name="Picture 2" descr="https://www.legistorm.com/images/core_person_images/960/51960.jpg?rand=270229"/>
          <p:cNvPicPr>
            <a:picLocks noChangeAspect="1" noChangeArrowheads="1"/>
          </p:cNvPicPr>
          <p:nvPr/>
        </p:nvPicPr>
        <p:blipFill>
          <a:blip r:embed="rId2" cstate="print"/>
          <a:srcRect/>
          <a:stretch>
            <a:fillRect/>
          </a:stretch>
        </p:blipFill>
        <p:spPr bwMode="auto">
          <a:xfrm>
            <a:off x="304800" y="2099388"/>
            <a:ext cx="1645920" cy="2014606"/>
          </a:xfrm>
          <a:prstGeom prst="rect">
            <a:avLst/>
          </a:prstGeom>
          <a:noFill/>
        </p:spPr>
      </p:pic>
      <p:pic>
        <p:nvPicPr>
          <p:cNvPr id="39940" name="Picture 4" descr="https://www.legistorm.com/images/core_person_images/668/52668.jpg?rand=130058"/>
          <p:cNvPicPr>
            <a:picLocks noChangeAspect="1" noChangeArrowheads="1"/>
          </p:cNvPicPr>
          <p:nvPr/>
        </p:nvPicPr>
        <p:blipFill>
          <a:blip r:embed="rId3" cstate="print"/>
          <a:srcRect l="9259" t="12315" b="13796"/>
          <a:stretch>
            <a:fillRect/>
          </a:stretch>
        </p:blipFill>
        <p:spPr bwMode="auto">
          <a:xfrm>
            <a:off x="4953000" y="2099388"/>
            <a:ext cx="1645920" cy="2015412"/>
          </a:xfrm>
          <a:prstGeom prst="rect">
            <a:avLst/>
          </a:prstGeom>
          <a:noFill/>
        </p:spPr>
      </p:pic>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0" y="11430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Rectangle 8"/>
          <p:cNvSpPr>
            <a:spLocks noChangeArrowheads="1"/>
          </p:cNvSpPr>
          <p:nvPr/>
        </p:nvSpPr>
        <p:spPr bwMode="auto">
          <a:xfrm rot="16200000">
            <a:off x="2049780" y="3749381"/>
            <a:ext cx="512064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2" name="Text Box 9"/>
          <p:cNvSpPr txBox="1">
            <a:spLocks noChangeArrowheads="1"/>
          </p:cNvSpPr>
          <p:nvPr/>
        </p:nvSpPr>
        <p:spPr bwMode="auto">
          <a:xfrm>
            <a:off x="1181100" y="1447800"/>
            <a:ext cx="2057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Majority</a:t>
            </a:r>
          </a:p>
        </p:txBody>
      </p:sp>
      <p:sp>
        <p:nvSpPr>
          <p:cNvPr id="23" name="Text Box 9"/>
          <p:cNvSpPr txBox="1">
            <a:spLocks noChangeArrowheads="1"/>
          </p:cNvSpPr>
          <p:nvPr/>
        </p:nvSpPr>
        <p:spPr bwMode="auto">
          <a:xfrm>
            <a:off x="4991100" y="1447800"/>
            <a:ext cx="3581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Minority</a:t>
            </a:r>
          </a:p>
        </p:txBody>
      </p:sp>
      <p:sp>
        <p:nvSpPr>
          <p:cNvPr id="24" name="Text Box 9"/>
          <p:cNvSpPr txBox="1">
            <a:spLocks noChangeArrowheads="1"/>
          </p:cNvSpPr>
          <p:nvPr/>
        </p:nvSpPr>
        <p:spPr bwMode="auto">
          <a:xfrm>
            <a:off x="457200" y="2057400"/>
            <a:ext cx="41148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lnSpc>
                <a:spcPct val="150000"/>
              </a:lnSpc>
              <a:spcBef>
                <a:spcPct val="0"/>
              </a:spcBef>
              <a:buFont typeface="+mj-lt"/>
              <a:buAutoNum type="arabicPeriod"/>
            </a:pPr>
            <a:r>
              <a:rPr lang="en-US" altLang="en-US" sz="1800" dirty="0" smtClean="0">
                <a:solidFill>
                  <a:schemeClr val="bg1"/>
                </a:solidFill>
              </a:rPr>
              <a:t> Rep. Matt Cartwright (D-PA) </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Grace Meng (D-NY)</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Charlie Crist (D-FL) </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Ed Case (D-HI)</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Dutch Ruppersberger (D-MD)</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Brenda Lawrence (D-MI)</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David </a:t>
            </a:r>
            <a:r>
              <a:rPr lang="en-US" altLang="en-US" sz="1800" dirty="0" err="1" smtClean="0">
                <a:solidFill>
                  <a:schemeClr val="bg1"/>
                </a:solidFill>
              </a:rPr>
              <a:t>Trone</a:t>
            </a:r>
            <a:r>
              <a:rPr lang="en-US" altLang="en-US" sz="1800" dirty="0" smtClean="0">
                <a:solidFill>
                  <a:schemeClr val="bg1"/>
                </a:solidFill>
              </a:rPr>
              <a:t> (D-MD) </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Rosa DeLauro (D-CT) </a:t>
            </a:r>
          </a:p>
        </p:txBody>
      </p:sp>
      <p:sp>
        <p:nvSpPr>
          <p:cNvPr id="28" name="Text Box 9"/>
          <p:cNvSpPr txBox="1">
            <a:spLocks noChangeArrowheads="1"/>
          </p:cNvSpPr>
          <p:nvPr/>
        </p:nvSpPr>
        <p:spPr bwMode="auto">
          <a:xfrm>
            <a:off x="5105400" y="2057400"/>
            <a:ext cx="3962400" cy="216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lnSpc>
                <a:spcPct val="150000"/>
              </a:lnSpc>
              <a:spcBef>
                <a:spcPct val="0"/>
              </a:spcBef>
              <a:buFont typeface="+mj-lt"/>
              <a:buAutoNum type="arabicPeriod"/>
            </a:pPr>
            <a:r>
              <a:rPr lang="en-US" altLang="en-US" sz="1800" dirty="0" smtClean="0">
                <a:solidFill>
                  <a:schemeClr val="bg1"/>
                </a:solidFill>
              </a:rPr>
              <a:t>Rep. Robert Aderholt (R-AL)</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Steven Palazzo (R-MS)</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Ben Cline (R-VA)</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Mike Garcia (R-CA)</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Kay Granger (R-TX) </a:t>
            </a:r>
          </a:p>
        </p:txBody>
      </p:sp>
      <p:sp>
        <p:nvSpPr>
          <p:cNvPr id="9" name="Rectangle 7"/>
          <p:cNvSpPr>
            <a:spLocks noChangeArrowheads="1"/>
          </p:cNvSpPr>
          <p:nvPr/>
        </p:nvSpPr>
        <p:spPr bwMode="auto">
          <a:xfrm>
            <a:off x="0" y="152400"/>
            <a:ext cx="9144000"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smtClean="0">
                <a:solidFill>
                  <a:srgbClr val="FF6600"/>
                </a:solidFill>
              </a:rPr>
              <a:t>House</a:t>
            </a:r>
            <a:r>
              <a:rPr lang="en-US" altLang="en-US" sz="2400" dirty="0" smtClean="0">
                <a:solidFill>
                  <a:srgbClr val="FFFF00"/>
                </a:solidFill>
              </a:rPr>
              <a:t> Appropriations Subcommittee: </a:t>
            </a:r>
          </a:p>
          <a:p>
            <a:pPr algn="ctr" eaLnBrk="1" hangingPunct="1">
              <a:spcBef>
                <a:spcPct val="0"/>
              </a:spcBef>
              <a:buFontTx/>
              <a:buNone/>
            </a:pPr>
            <a:r>
              <a:rPr lang="en-US" altLang="en-US" dirty="0" smtClean="0">
                <a:solidFill>
                  <a:srgbClr val="FF6600"/>
                </a:solidFill>
              </a:rPr>
              <a:t>Commerce, Justice, Science &amp; Related “”</a:t>
            </a:r>
            <a:endParaRPr lang="en-US" altLang="en-US" dirty="0">
              <a:solidFill>
                <a:srgbClr val="FF6600"/>
              </a:solidFill>
            </a:endParaRPr>
          </a:p>
        </p:txBody>
      </p:sp>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0" y="152400"/>
            <a:ext cx="9144000"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smtClean="0">
                <a:solidFill>
                  <a:srgbClr val="FF6600"/>
                </a:solidFill>
              </a:rPr>
              <a:t>Senate</a:t>
            </a:r>
            <a:r>
              <a:rPr lang="en-US" altLang="en-US" sz="2400" dirty="0" smtClean="0">
                <a:solidFill>
                  <a:srgbClr val="FFFF00"/>
                </a:solidFill>
              </a:rPr>
              <a:t> Appropriations Subcommittee: </a:t>
            </a:r>
          </a:p>
          <a:p>
            <a:pPr algn="ctr" eaLnBrk="1" hangingPunct="1">
              <a:spcBef>
                <a:spcPct val="0"/>
              </a:spcBef>
              <a:buFontTx/>
              <a:buNone/>
            </a:pPr>
            <a:r>
              <a:rPr lang="en-US" altLang="en-US" dirty="0" smtClean="0">
                <a:solidFill>
                  <a:srgbClr val="FF6600"/>
                </a:solidFill>
              </a:rPr>
              <a:t>Commerce, Justice, Science &amp; Related “”</a:t>
            </a:r>
            <a:endParaRPr lang="en-US" altLang="en-US" dirty="0">
              <a:solidFill>
                <a:srgbClr val="FF6600"/>
              </a:solidFill>
            </a:endParaRPr>
          </a:p>
        </p:txBody>
      </p:sp>
      <p:sp>
        <p:nvSpPr>
          <p:cNvPr id="19" name="Text Box 9"/>
          <p:cNvSpPr txBox="1">
            <a:spLocks noChangeArrowheads="1"/>
          </p:cNvSpPr>
          <p:nvPr/>
        </p:nvSpPr>
        <p:spPr bwMode="auto">
          <a:xfrm>
            <a:off x="1752600" y="2438400"/>
            <a:ext cx="24383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en-US" altLang="en-US" sz="2000" dirty="0" smtClean="0">
                <a:solidFill>
                  <a:srgbClr val="FF6600"/>
                </a:solidFill>
              </a:rPr>
              <a:t>Jeanne Shaheen</a:t>
            </a:r>
          </a:p>
          <a:p>
            <a:pPr algn="ctr" eaLnBrk="1" hangingPunct="1">
              <a:lnSpc>
                <a:spcPct val="150000"/>
              </a:lnSpc>
              <a:spcBef>
                <a:spcPct val="0"/>
              </a:spcBef>
              <a:buFontTx/>
              <a:buNone/>
            </a:pPr>
            <a:r>
              <a:rPr lang="en-US" altLang="en-US" sz="2000" dirty="0" smtClean="0">
                <a:solidFill>
                  <a:schemeClr val="bg1"/>
                </a:solidFill>
              </a:rPr>
              <a:t>D-NH</a:t>
            </a:r>
          </a:p>
          <a:p>
            <a:pPr algn="ctr" eaLnBrk="1" hangingPunct="1">
              <a:lnSpc>
                <a:spcPct val="150000"/>
              </a:lnSpc>
              <a:spcBef>
                <a:spcPct val="0"/>
              </a:spcBef>
              <a:buFontTx/>
              <a:buNone/>
            </a:pPr>
            <a:r>
              <a:rPr lang="en-US" altLang="en-US" sz="2000" dirty="0" smtClean="0">
                <a:solidFill>
                  <a:schemeClr val="bg1"/>
                </a:solidFill>
              </a:rPr>
              <a:t>Elected 2009</a:t>
            </a:r>
            <a:endParaRPr lang="en-US" altLang="en-US" sz="2000" dirty="0" smtClean="0">
              <a:solidFill>
                <a:srgbClr val="FFFFFF"/>
              </a:solidFill>
            </a:endParaRPr>
          </a:p>
        </p:txBody>
      </p:sp>
      <p:sp>
        <p:nvSpPr>
          <p:cNvPr id="15" name="Rectangle 8"/>
          <p:cNvSpPr>
            <a:spLocks noChangeArrowheads="1"/>
          </p:cNvSpPr>
          <p:nvPr/>
        </p:nvSpPr>
        <p:spPr bwMode="auto">
          <a:xfrm>
            <a:off x="0" y="11430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Rectangle 8"/>
          <p:cNvSpPr>
            <a:spLocks noChangeArrowheads="1"/>
          </p:cNvSpPr>
          <p:nvPr/>
        </p:nvSpPr>
        <p:spPr bwMode="auto">
          <a:xfrm rot="16200000">
            <a:off x="2049780" y="3749381"/>
            <a:ext cx="512064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2" name="Text Box 9"/>
          <p:cNvSpPr txBox="1">
            <a:spLocks noChangeArrowheads="1"/>
          </p:cNvSpPr>
          <p:nvPr/>
        </p:nvSpPr>
        <p:spPr bwMode="auto">
          <a:xfrm>
            <a:off x="1219201" y="1447800"/>
            <a:ext cx="2057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Chair</a:t>
            </a:r>
          </a:p>
        </p:txBody>
      </p:sp>
      <p:sp>
        <p:nvSpPr>
          <p:cNvPr id="23" name="Text Box 9"/>
          <p:cNvSpPr txBox="1">
            <a:spLocks noChangeArrowheads="1"/>
          </p:cNvSpPr>
          <p:nvPr/>
        </p:nvSpPr>
        <p:spPr bwMode="auto">
          <a:xfrm>
            <a:off x="5029200" y="1447800"/>
            <a:ext cx="3581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Ranking Member</a:t>
            </a:r>
          </a:p>
        </p:txBody>
      </p:sp>
      <p:sp>
        <p:nvSpPr>
          <p:cNvPr id="24" name="Text Box 9"/>
          <p:cNvSpPr txBox="1">
            <a:spLocks noChangeArrowheads="1"/>
          </p:cNvSpPr>
          <p:nvPr/>
        </p:nvSpPr>
        <p:spPr bwMode="auto">
          <a:xfrm>
            <a:off x="152400" y="4267200"/>
            <a:ext cx="4495800" cy="216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800" dirty="0" smtClean="0">
                <a:solidFill>
                  <a:srgbClr val="FFFF00"/>
                </a:solidFill>
              </a:rPr>
              <a:t>Pronunciation: </a:t>
            </a:r>
            <a:r>
              <a:rPr lang="en-US" altLang="en-US" sz="1800" dirty="0" err="1" smtClean="0">
                <a:solidFill>
                  <a:schemeClr val="bg1"/>
                </a:solidFill>
              </a:rPr>
              <a:t>jeen</a:t>
            </a:r>
            <a:r>
              <a:rPr lang="en-US" altLang="en-US" sz="1800" dirty="0" smtClean="0">
                <a:solidFill>
                  <a:schemeClr val="bg1"/>
                </a:solidFill>
              </a:rPr>
              <a:t> </a:t>
            </a:r>
            <a:r>
              <a:rPr lang="en-US" altLang="en-US" sz="1800" dirty="0" err="1" smtClean="0">
                <a:solidFill>
                  <a:schemeClr val="bg1"/>
                </a:solidFill>
              </a:rPr>
              <a:t>shuh</a:t>
            </a:r>
            <a:r>
              <a:rPr lang="en-US" altLang="en-US" sz="1800" dirty="0" smtClean="0">
                <a:solidFill>
                  <a:schemeClr val="bg1"/>
                </a:solidFill>
              </a:rPr>
              <a:t>-HEEN</a:t>
            </a:r>
          </a:p>
          <a:p>
            <a:pPr eaLnBrk="1" hangingPunct="1">
              <a:lnSpc>
                <a:spcPct val="150000"/>
              </a:lnSpc>
              <a:spcBef>
                <a:spcPct val="0"/>
              </a:spcBef>
              <a:buFontTx/>
              <a:buNone/>
            </a:pPr>
            <a:r>
              <a:rPr lang="en-US" altLang="en-US" sz="1800" dirty="0" smtClean="0">
                <a:solidFill>
                  <a:srgbClr val="FFFF00"/>
                </a:solidFill>
              </a:rPr>
              <a:t>Residence: </a:t>
            </a:r>
            <a:r>
              <a:rPr lang="en-US" altLang="en-US" sz="1800" dirty="0" smtClean="0">
                <a:solidFill>
                  <a:schemeClr val="bg1"/>
                </a:solidFill>
              </a:rPr>
              <a:t>Madbury, NH </a:t>
            </a:r>
          </a:p>
          <a:p>
            <a:pPr eaLnBrk="1" hangingPunct="1">
              <a:lnSpc>
                <a:spcPct val="150000"/>
              </a:lnSpc>
              <a:spcBef>
                <a:spcPct val="0"/>
              </a:spcBef>
              <a:buFontTx/>
              <a:buNone/>
            </a:pPr>
            <a:r>
              <a:rPr lang="en-US" altLang="en-US" sz="1800" dirty="0" smtClean="0">
                <a:solidFill>
                  <a:srgbClr val="FFFF00"/>
                </a:solidFill>
              </a:rPr>
              <a:t>Previous Occupation: </a:t>
            </a:r>
            <a:r>
              <a:rPr lang="en-US" altLang="en-US" sz="1800" dirty="0" smtClean="0">
                <a:solidFill>
                  <a:schemeClr val="bg1"/>
                </a:solidFill>
              </a:rPr>
              <a:t>Campaign aide</a:t>
            </a:r>
          </a:p>
          <a:p>
            <a:pPr eaLnBrk="1" hangingPunct="1">
              <a:lnSpc>
                <a:spcPct val="150000"/>
              </a:lnSpc>
              <a:spcBef>
                <a:spcPct val="0"/>
              </a:spcBef>
              <a:buNone/>
            </a:pPr>
            <a:r>
              <a:rPr lang="en-US" altLang="en-US" sz="1800" dirty="0" smtClean="0">
                <a:solidFill>
                  <a:srgbClr val="FFFF00"/>
                </a:solidFill>
              </a:rPr>
              <a:t>Staff:</a:t>
            </a:r>
            <a:r>
              <a:rPr lang="en-US" altLang="en-US" sz="1800" dirty="0" smtClean="0">
                <a:solidFill>
                  <a:srgbClr val="FFC000"/>
                </a:solidFill>
              </a:rPr>
              <a:t> </a:t>
            </a:r>
            <a:r>
              <a:rPr lang="en-US" altLang="en-US" sz="1800" dirty="0" smtClean="0">
                <a:solidFill>
                  <a:srgbClr val="FF6600"/>
                </a:solidFill>
              </a:rPr>
              <a:t>jennifer_eskra@appro.senate.gov, elisabeth_coats@appro.senate.gov</a:t>
            </a:r>
          </a:p>
        </p:txBody>
      </p:sp>
      <p:sp>
        <p:nvSpPr>
          <p:cNvPr id="26" name="Text Box 9"/>
          <p:cNvSpPr txBox="1">
            <a:spLocks noChangeArrowheads="1"/>
          </p:cNvSpPr>
          <p:nvPr/>
        </p:nvSpPr>
        <p:spPr bwMode="auto">
          <a:xfrm>
            <a:off x="6477001" y="2438400"/>
            <a:ext cx="24383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en-US" altLang="en-US" sz="2000" dirty="0" smtClean="0">
                <a:solidFill>
                  <a:srgbClr val="FF6600"/>
                </a:solidFill>
              </a:rPr>
              <a:t>Jerry Moran</a:t>
            </a:r>
          </a:p>
          <a:p>
            <a:pPr algn="ctr" eaLnBrk="1" hangingPunct="1">
              <a:lnSpc>
                <a:spcPct val="150000"/>
              </a:lnSpc>
              <a:spcBef>
                <a:spcPct val="0"/>
              </a:spcBef>
              <a:buFontTx/>
              <a:buNone/>
            </a:pPr>
            <a:r>
              <a:rPr lang="en-US" altLang="en-US" sz="2000" dirty="0" smtClean="0">
                <a:solidFill>
                  <a:schemeClr val="bg1"/>
                </a:solidFill>
              </a:rPr>
              <a:t>R-KS</a:t>
            </a:r>
          </a:p>
          <a:p>
            <a:pPr algn="ctr" eaLnBrk="1" hangingPunct="1">
              <a:lnSpc>
                <a:spcPct val="150000"/>
              </a:lnSpc>
              <a:spcBef>
                <a:spcPct val="0"/>
              </a:spcBef>
              <a:buFontTx/>
              <a:buNone/>
            </a:pPr>
            <a:r>
              <a:rPr lang="en-US" altLang="en-US" sz="2000" dirty="0" smtClean="0">
                <a:solidFill>
                  <a:schemeClr val="bg1"/>
                </a:solidFill>
              </a:rPr>
              <a:t>Elected 2011 </a:t>
            </a:r>
            <a:endParaRPr lang="en-US" altLang="en-US" sz="2000" dirty="0" smtClean="0">
              <a:solidFill>
                <a:srgbClr val="FFFFFF"/>
              </a:solidFill>
            </a:endParaRPr>
          </a:p>
        </p:txBody>
      </p:sp>
      <p:sp>
        <p:nvSpPr>
          <p:cNvPr id="28" name="Text Box 9"/>
          <p:cNvSpPr txBox="1">
            <a:spLocks noChangeArrowheads="1"/>
          </p:cNvSpPr>
          <p:nvPr/>
        </p:nvSpPr>
        <p:spPr bwMode="auto">
          <a:xfrm>
            <a:off x="4800600" y="4265474"/>
            <a:ext cx="4572000" cy="216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800" dirty="0" smtClean="0">
                <a:solidFill>
                  <a:srgbClr val="FFFF00"/>
                </a:solidFill>
              </a:rPr>
              <a:t>Pronunciation: </a:t>
            </a:r>
            <a:r>
              <a:rPr lang="en-US" altLang="en-US" sz="1800" dirty="0" smtClean="0">
                <a:solidFill>
                  <a:schemeClr val="bg1"/>
                </a:solidFill>
              </a:rPr>
              <a:t>JAIR-</a:t>
            </a:r>
            <a:r>
              <a:rPr lang="en-US" altLang="en-US" sz="1800" dirty="0" err="1" smtClean="0">
                <a:solidFill>
                  <a:schemeClr val="bg1"/>
                </a:solidFill>
              </a:rPr>
              <a:t>ree</a:t>
            </a:r>
            <a:r>
              <a:rPr lang="en-US" altLang="en-US" sz="1800" dirty="0" smtClean="0">
                <a:solidFill>
                  <a:schemeClr val="bg1"/>
                </a:solidFill>
              </a:rPr>
              <a:t> </a:t>
            </a:r>
            <a:r>
              <a:rPr lang="en-US" altLang="en-US" sz="1800" dirty="0" err="1" smtClean="0">
                <a:solidFill>
                  <a:schemeClr val="bg1"/>
                </a:solidFill>
              </a:rPr>
              <a:t>mor</a:t>
            </a:r>
            <a:r>
              <a:rPr lang="en-US" altLang="en-US" sz="1800" dirty="0" smtClean="0">
                <a:solidFill>
                  <a:schemeClr val="bg1"/>
                </a:solidFill>
              </a:rPr>
              <a:t>-AN</a:t>
            </a:r>
          </a:p>
          <a:p>
            <a:pPr eaLnBrk="1" hangingPunct="1">
              <a:lnSpc>
                <a:spcPct val="150000"/>
              </a:lnSpc>
              <a:spcBef>
                <a:spcPct val="0"/>
              </a:spcBef>
              <a:buFontTx/>
              <a:buNone/>
            </a:pPr>
            <a:r>
              <a:rPr lang="en-US" altLang="en-US" sz="1800" dirty="0" smtClean="0">
                <a:solidFill>
                  <a:srgbClr val="FFFF00"/>
                </a:solidFill>
              </a:rPr>
              <a:t>Residence: </a:t>
            </a:r>
            <a:r>
              <a:rPr lang="en-US" altLang="en-US" sz="1800" dirty="0" smtClean="0">
                <a:solidFill>
                  <a:schemeClr val="bg1"/>
                </a:solidFill>
              </a:rPr>
              <a:t>Hays, KS</a:t>
            </a:r>
          </a:p>
          <a:p>
            <a:pPr eaLnBrk="1" hangingPunct="1">
              <a:lnSpc>
                <a:spcPct val="150000"/>
              </a:lnSpc>
              <a:spcBef>
                <a:spcPct val="0"/>
              </a:spcBef>
              <a:buFontTx/>
              <a:buNone/>
            </a:pPr>
            <a:r>
              <a:rPr lang="en-US" altLang="en-US" sz="1800" dirty="0" smtClean="0">
                <a:solidFill>
                  <a:srgbClr val="FFFF00"/>
                </a:solidFill>
              </a:rPr>
              <a:t>Previous Occupation: </a:t>
            </a:r>
            <a:r>
              <a:rPr lang="en-US" altLang="en-US" sz="1800" dirty="0" smtClean="0">
                <a:solidFill>
                  <a:schemeClr val="bg1"/>
                </a:solidFill>
              </a:rPr>
              <a:t>Attorney</a:t>
            </a:r>
          </a:p>
          <a:p>
            <a:pPr eaLnBrk="1" hangingPunct="1">
              <a:lnSpc>
                <a:spcPct val="150000"/>
              </a:lnSpc>
              <a:spcBef>
                <a:spcPct val="0"/>
              </a:spcBef>
              <a:buFontTx/>
              <a:buNone/>
            </a:pPr>
            <a:r>
              <a:rPr lang="en-US" altLang="en-US" sz="1800" dirty="0" smtClean="0">
                <a:solidFill>
                  <a:srgbClr val="FFFF00"/>
                </a:solidFill>
              </a:rPr>
              <a:t>Staff:</a:t>
            </a:r>
            <a:r>
              <a:rPr lang="en-US" altLang="en-US" sz="1800" dirty="0" smtClean="0">
                <a:solidFill>
                  <a:srgbClr val="FFC000"/>
                </a:solidFill>
              </a:rPr>
              <a:t> </a:t>
            </a:r>
            <a:r>
              <a:rPr lang="en-US" altLang="en-US" sz="1800" dirty="0" smtClean="0">
                <a:solidFill>
                  <a:srgbClr val="FF6600"/>
                </a:solidFill>
              </a:rPr>
              <a:t>matt_womble@appro.senate.gov, allen_cutler@appro.senate.gov</a:t>
            </a:r>
          </a:p>
        </p:txBody>
      </p:sp>
      <p:pic>
        <p:nvPicPr>
          <p:cNvPr id="58370" name="Picture 2" descr="https://www.legistorm.com/images/core_person_images/440/52440.jpg?rand=406483"/>
          <p:cNvPicPr>
            <a:picLocks noChangeAspect="1" noChangeArrowheads="1"/>
          </p:cNvPicPr>
          <p:nvPr/>
        </p:nvPicPr>
        <p:blipFill>
          <a:blip r:embed="rId2" cstate="print"/>
          <a:srcRect l="18519" r="16667" b="37552"/>
          <a:stretch>
            <a:fillRect/>
          </a:stretch>
        </p:blipFill>
        <p:spPr bwMode="auto">
          <a:xfrm>
            <a:off x="263856" y="2103974"/>
            <a:ext cx="1645920" cy="2010826"/>
          </a:xfrm>
          <a:prstGeom prst="rect">
            <a:avLst/>
          </a:prstGeom>
          <a:noFill/>
        </p:spPr>
      </p:pic>
      <p:pic>
        <p:nvPicPr>
          <p:cNvPr id="58372" name="Picture 4" descr="https://www.legistorm.com/images/core_person_images/499/70499.jpg?rand=355235"/>
          <p:cNvPicPr>
            <a:picLocks noChangeAspect="1" noChangeArrowheads="1"/>
          </p:cNvPicPr>
          <p:nvPr/>
        </p:nvPicPr>
        <p:blipFill>
          <a:blip r:embed="rId3" cstate="print"/>
          <a:srcRect b="3704"/>
          <a:stretch>
            <a:fillRect/>
          </a:stretch>
        </p:blipFill>
        <p:spPr bwMode="auto">
          <a:xfrm>
            <a:off x="5029200" y="2133600"/>
            <a:ext cx="1645920" cy="1981200"/>
          </a:xfrm>
          <a:prstGeom prst="rect">
            <a:avLst/>
          </a:prstGeom>
          <a:noFill/>
        </p:spPr>
      </p:pic>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0" y="11430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Rectangle 8"/>
          <p:cNvSpPr>
            <a:spLocks noChangeArrowheads="1"/>
          </p:cNvSpPr>
          <p:nvPr/>
        </p:nvSpPr>
        <p:spPr bwMode="auto">
          <a:xfrm rot="16200000">
            <a:off x="2049780" y="3749381"/>
            <a:ext cx="512064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2" name="Text Box 9"/>
          <p:cNvSpPr txBox="1">
            <a:spLocks noChangeArrowheads="1"/>
          </p:cNvSpPr>
          <p:nvPr/>
        </p:nvSpPr>
        <p:spPr bwMode="auto">
          <a:xfrm>
            <a:off x="1181100" y="1447800"/>
            <a:ext cx="2057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Majority</a:t>
            </a:r>
          </a:p>
        </p:txBody>
      </p:sp>
      <p:sp>
        <p:nvSpPr>
          <p:cNvPr id="23" name="Text Box 9"/>
          <p:cNvSpPr txBox="1">
            <a:spLocks noChangeArrowheads="1"/>
          </p:cNvSpPr>
          <p:nvPr/>
        </p:nvSpPr>
        <p:spPr bwMode="auto">
          <a:xfrm>
            <a:off x="4991100" y="1447800"/>
            <a:ext cx="3581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Minority</a:t>
            </a:r>
          </a:p>
        </p:txBody>
      </p:sp>
      <p:sp>
        <p:nvSpPr>
          <p:cNvPr id="24" name="Text Box 9"/>
          <p:cNvSpPr txBox="1">
            <a:spLocks noChangeArrowheads="1"/>
          </p:cNvSpPr>
          <p:nvPr/>
        </p:nvSpPr>
        <p:spPr bwMode="auto">
          <a:xfrm>
            <a:off x="457200" y="2057400"/>
            <a:ext cx="4114800" cy="3831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lnSpc>
                <a:spcPct val="150000"/>
              </a:lnSpc>
              <a:spcBef>
                <a:spcPct val="0"/>
              </a:spcBef>
              <a:buFont typeface="+mj-lt"/>
              <a:buAutoNum type="arabicPeriod"/>
            </a:pPr>
            <a:r>
              <a:rPr lang="en-US" altLang="en-US" sz="1800" dirty="0" smtClean="0">
                <a:solidFill>
                  <a:schemeClr val="bg1"/>
                </a:solidFill>
              </a:rPr>
              <a:t>Sen. Jeanne Shaheen (D-NH)</a:t>
            </a:r>
          </a:p>
          <a:p>
            <a:pPr marL="342900" indent="-342900" eaLnBrk="1" hangingPunct="1">
              <a:lnSpc>
                <a:spcPct val="150000"/>
              </a:lnSpc>
              <a:spcBef>
                <a:spcPct val="0"/>
              </a:spcBef>
              <a:buFont typeface="+mj-lt"/>
              <a:buAutoNum type="arabicPeriod"/>
            </a:pPr>
            <a:r>
              <a:rPr lang="en-US" altLang="en-US" sz="1800" dirty="0" smtClean="0">
                <a:solidFill>
                  <a:srgbClr val="FFFF00"/>
                </a:solidFill>
              </a:rPr>
              <a:t>Sen. Patrick Leahy (D-VT)</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Dianne Feinstein (D-CA)</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Jack Reed (D-RI)</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Chris Coons (D-DE)</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Brian Schatz (D-HI)</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Joe Manchin (D-WV)</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Chris Van Hollen (D-MD)</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Jeff Merkley (D-OR)</a:t>
            </a:r>
          </a:p>
        </p:txBody>
      </p:sp>
      <p:sp>
        <p:nvSpPr>
          <p:cNvPr id="28" name="Text Box 9"/>
          <p:cNvSpPr txBox="1">
            <a:spLocks noChangeArrowheads="1"/>
          </p:cNvSpPr>
          <p:nvPr/>
        </p:nvSpPr>
        <p:spPr bwMode="auto">
          <a:xfrm>
            <a:off x="4876800" y="2057400"/>
            <a:ext cx="4191000" cy="3831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lnSpc>
                <a:spcPct val="150000"/>
              </a:lnSpc>
              <a:spcBef>
                <a:spcPct val="0"/>
              </a:spcBef>
              <a:buFont typeface="+mj-lt"/>
              <a:buAutoNum type="arabicPeriod"/>
            </a:pPr>
            <a:r>
              <a:rPr lang="en-US" altLang="en-US" sz="1800" dirty="0" smtClean="0">
                <a:solidFill>
                  <a:schemeClr val="bg1"/>
                </a:solidFill>
              </a:rPr>
              <a:t>Sen. Jerry Moran (R-KS)</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Lisa Murkowski (R-AK)</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Susan Collins (R-ME)</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Lindsey Graham (R-SC)</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John Boozman (R-AR)</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Shelley Moore Capito (R-WV)</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John Neely Kennedy (R-LA)</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Bill Hagerty (R-TN)</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Mike Braun (R-IN)</a:t>
            </a:r>
          </a:p>
        </p:txBody>
      </p:sp>
      <p:sp>
        <p:nvSpPr>
          <p:cNvPr id="9" name="Rectangle 7"/>
          <p:cNvSpPr>
            <a:spLocks noChangeArrowheads="1"/>
          </p:cNvSpPr>
          <p:nvPr/>
        </p:nvSpPr>
        <p:spPr bwMode="auto">
          <a:xfrm>
            <a:off x="0" y="152400"/>
            <a:ext cx="9144000"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smtClean="0">
                <a:solidFill>
                  <a:srgbClr val="FF6600"/>
                </a:solidFill>
              </a:rPr>
              <a:t>Senate</a:t>
            </a:r>
            <a:r>
              <a:rPr lang="en-US" altLang="en-US" sz="2400" dirty="0" smtClean="0">
                <a:solidFill>
                  <a:srgbClr val="FFFF00"/>
                </a:solidFill>
              </a:rPr>
              <a:t> Appropriations Subcommittee: </a:t>
            </a:r>
          </a:p>
          <a:p>
            <a:pPr algn="ctr" eaLnBrk="1" hangingPunct="1">
              <a:spcBef>
                <a:spcPct val="0"/>
              </a:spcBef>
              <a:buFontTx/>
              <a:buNone/>
            </a:pPr>
            <a:r>
              <a:rPr lang="en-US" altLang="en-US" dirty="0" smtClean="0">
                <a:solidFill>
                  <a:srgbClr val="FF6600"/>
                </a:solidFill>
              </a:rPr>
              <a:t>Commerce, Justice, Science &amp; Related “”</a:t>
            </a:r>
            <a:endParaRPr lang="en-US" altLang="en-US" dirty="0">
              <a:solidFill>
                <a:srgbClr val="FF6600"/>
              </a:solidFill>
            </a:endParaRPr>
          </a:p>
        </p:txBody>
      </p:sp>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27296" y="0"/>
            <a:ext cx="9144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dirty="0" smtClean="0">
                <a:solidFill>
                  <a:srgbClr val="FF6600"/>
                </a:solidFill>
              </a:rPr>
              <a:t>House and Senate Appropriations for </a:t>
            </a:r>
          </a:p>
          <a:p>
            <a:pPr algn="ctr" eaLnBrk="1" hangingPunct="1">
              <a:spcBef>
                <a:spcPct val="0"/>
              </a:spcBef>
              <a:buFontTx/>
              <a:buNone/>
            </a:pPr>
            <a:r>
              <a:rPr lang="en-US" altLang="en-US" dirty="0" smtClean="0">
                <a:solidFill>
                  <a:srgbClr val="FF6600"/>
                </a:solidFill>
              </a:rPr>
              <a:t>Energy and Water Development &amp; Related “”</a:t>
            </a:r>
            <a:endParaRPr lang="en-US" altLang="en-US" dirty="0">
              <a:solidFill>
                <a:srgbClr val="FF6600"/>
              </a:solidFill>
            </a:endParaRPr>
          </a:p>
        </p:txBody>
      </p:sp>
      <p:sp>
        <p:nvSpPr>
          <p:cNvPr id="15" name="Rectangle 8"/>
          <p:cNvSpPr>
            <a:spLocks noChangeArrowheads="1"/>
          </p:cNvSpPr>
          <p:nvPr/>
        </p:nvSpPr>
        <p:spPr bwMode="auto">
          <a:xfrm>
            <a:off x="0" y="12954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9" name="TextBox 8"/>
          <p:cNvSpPr txBox="1"/>
          <p:nvPr/>
        </p:nvSpPr>
        <p:spPr>
          <a:xfrm>
            <a:off x="381000" y="1676400"/>
            <a:ext cx="8458200" cy="3810000"/>
          </a:xfrm>
          <a:prstGeom prst="rect">
            <a:avLst/>
          </a:prstGeom>
          <a:noFill/>
        </p:spPr>
        <p:txBody>
          <a:bodyPr wrap="square" rtlCol="0">
            <a:noAutofit/>
          </a:bodyPr>
          <a:lstStyle/>
          <a:p>
            <a:pPr algn="l"/>
            <a:r>
              <a:rPr lang="en-US" sz="2400" dirty="0" smtClean="0">
                <a:solidFill>
                  <a:srgbClr val="FFFFFF"/>
                </a:solidFill>
              </a:rPr>
              <a:t>Subcommittee jurisdiction for funding includes:</a:t>
            </a:r>
          </a:p>
          <a:p>
            <a:pPr algn="l"/>
            <a:endParaRPr lang="en-US" sz="2400" dirty="0" smtClean="0">
              <a:solidFill>
                <a:srgbClr val="FFFFFF"/>
              </a:solidFill>
            </a:endParaRPr>
          </a:p>
          <a:p>
            <a:pPr marL="514350" indent="-514350" algn="l">
              <a:buFont typeface="Wingdings" pitchFamily="2" charset="2"/>
              <a:buChar char="§"/>
            </a:pPr>
            <a:r>
              <a:rPr lang="en-US" sz="2400" dirty="0" smtClean="0">
                <a:solidFill>
                  <a:srgbClr val="FFFFFF"/>
                </a:solidFill>
              </a:rPr>
              <a:t> </a:t>
            </a:r>
            <a:r>
              <a:rPr lang="en-US" sz="2400" dirty="0" smtClean="0">
                <a:solidFill>
                  <a:srgbClr val="FFFF00"/>
                </a:solidFill>
              </a:rPr>
              <a:t>US Army Corps of Engineers (ACOE) - Civil </a:t>
            </a:r>
            <a:r>
              <a:rPr lang="en-US" sz="2400" dirty="0" smtClean="0">
                <a:solidFill>
                  <a:srgbClr val="FFFFFF"/>
                </a:solidFill>
              </a:rPr>
              <a:t/>
            </a:r>
            <a:br>
              <a:rPr lang="en-US" sz="2400" dirty="0" smtClean="0">
                <a:solidFill>
                  <a:srgbClr val="FFFFFF"/>
                </a:solidFill>
              </a:rPr>
            </a:br>
            <a:endParaRPr lang="en-US" sz="2400" dirty="0" smtClean="0">
              <a:solidFill>
                <a:srgbClr val="FFFFFF"/>
              </a:solidFill>
            </a:endParaRPr>
          </a:p>
          <a:p>
            <a:pPr marL="514350" indent="-514350" algn="l">
              <a:buFont typeface="Wingdings" pitchFamily="2" charset="2"/>
              <a:buChar char="§"/>
            </a:pPr>
            <a:r>
              <a:rPr lang="en-US" sz="2400" dirty="0" smtClean="0">
                <a:solidFill>
                  <a:srgbClr val="FFFFFF"/>
                </a:solidFill>
              </a:rPr>
              <a:t>Dept. of the Interior: </a:t>
            </a:r>
            <a:r>
              <a:rPr lang="en-US" sz="2400" dirty="0" smtClean="0">
                <a:solidFill>
                  <a:srgbClr val="FFFF00"/>
                </a:solidFill>
              </a:rPr>
              <a:t>Bureau of Reclamation (BOR</a:t>
            </a:r>
            <a:r>
              <a:rPr lang="en-US" sz="2400" dirty="0" smtClean="0">
                <a:solidFill>
                  <a:srgbClr val="FFFF00"/>
                </a:solidFill>
              </a:rPr>
              <a:t>)</a:t>
            </a:r>
          </a:p>
          <a:p>
            <a:pPr marL="2108200" lvl="4" indent="-279400" algn="l">
              <a:buFont typeface="Arial" pitchFamily="34" charset="0"/>
              <a:buChar char="•"/>
            </a:pPr>
            <a:endParaRPr lang="en-US" sz="2200" dirty="0" smtClean="0">
              <a:solidFill>
                <a:srgbClr val="FFFF00"/>
              </a:solidFill>
            </a:endParaRPr>
          </a:p>
          <a:p>
            <a:pPr marL="1193800" lvl="2" indent="-279400" algn="l">
              <a:buFont typeface="Arial" pitchFamily="34" charset="0"/>
              <a:buChar char="•"/>
            </a:pPr>
            <a:r>
              <a:rPr lang="en-US" sz="2200" dirty="0" smtClean="0">
                <a:solidFill>
                  <a:srgbClr val="FFFF00"/>
                </a:solidFill>
              </a:rPr>
              <a:t>BOR: $1.5 billion in FY 2021 for “Water and Related Resources” projects in states.</a:t>
            </a:r>
          </a:p>
          <a:p>
            <a:pPr marL="736600" lvl="1" indent="-279400" algn="l"/>
            <a:endParaRPr lang="en-US" sz="2000" dirty="0" smtClean="0">
              <a:solidFill>
                <a:srgbClr val="FFFF00"/>
              </a:solidFill>
            </a:endParaRPr>
          </a:p>
        </p:txBody>
      </p:sp>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27296" y="0"/>
            <a:ext cx="9144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dirty="0" smtClean="0">
                <a:solidFill>
                  <a:srgbClr val="FF6600"/>
                </a:solidFill>
              </a:rPr>
              <a:t>Invasive Species Activities in </a:t>
            </a:r>
          </a:p>
          <a:p>
            <a:pPr algn="ctr" eaLnBrk="1" hangingPunct="1">
              <a:spcBef>
                <a:spcPct val="0"/>
              </a:spcBef>
              <a:buFontTx/>
              <a:buNone/>
            </a:pPr>
            <a:r>
              <a:rPr lang="en-US" altLang="en-US" dirty="0" smtClean="0">
                <a:solidFill>
                  <a:srgbClr val="FF6600"/>
                </a:solidFill>
              </a:rPr>
              <a:t>Energy and Water Development &amp; Related “”</a:t>
            </a:r>
            <a:endParaRPr lang="en-US" altLang="en-US" dirty="0">
              <a:solidFill>
                <a:srgbClr val="FF6600"/>
              </a:solidFill>
            </a:endParaRPr>
          </a:p>
        </p:txBody>
      </p:sp>
      <p:sp>
        <p:nvSpPr>
          <p:cNvPr id="15" name="Rectangle 8"/>
          <p:cNvSpPr>
            <a:spLocks noChangeArrowheads="1"/>
          </p:cNvSpPr>
          <p:nvPr/>
        </p:nvSpPr>
        <p:spPr bwMode="auto">
          <a:xfrm>
            <a:off x="0" y="12954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9" name="TextBox 8"/>
          <p:cNvSpPr txBox="1"/>
          <p:nvPr/>
        </p:nvSpPr>
        <p:spPr>
          <a:xfrm>
            <a:off x="228600" y="1447800"/>
            <a:ext cx="8686800" cy="5181600"/>
          </a:xfrm>
          <a:prstGeom prst="rect">
            <a:avLst/>
          </a:prstGeom>
          <a:noFill/>
        </p:spPr>
        <p:txBody>
          <a:bodyPr wrap="square" rtlCol="0">
            <a:noAutofit/>
          </a:bodyPr>
          <a:lstStyle/>
          <a:p>
            <a:pPr algn="l"/>
            <a:r>
              <a:rPr lang="en-US" sz="2400" dirty="0" smtClean="0">
                <a:solidFill>
                  <a:srgbClr val="FFFF00"/>
                </a:solidFill>
              </a:rPr>
              <a:t>ACOE-Civil: </a:t>
            </a:r>
            <a:r>
              <a:rPr lang="en-US" sz="2400" dirty="0" smtClean="0">
                <a:solidFill>
                  <a:srgbClr val="00B050"/>
                </a:solidFill>
              </a:rPr>
              <a:t>$7.8 billion in FY 2021</a:t>
            </a:r>
          </a:p>
          <a:p>
            <a:pPr algn="l"/>
            <a:r>
              <a:rPr lang="en-US" sz="2000" dirty="0" smtClean="0">
                <a:solidFill>
                  <a:srgbClr val="FFFFFF"/>
                </a:solidFill>
              </a:rPr>
              <a:t>      </a:t>
            </a:r>
            <a:r>
              <a:rPr lang="en-US" sz="2000" dirty="0" smtClean="0">
                <a:solidFill>
                  <a:srgbClr val="FFFF00"/>
                </a:solidFill>
              </a:rPr>
              <a:t>Construction:  </a:t>
            </a:r>
            <a:r>
              <a:rPr lang="en-US" sz="2000" dirty="0" smtClean="0">
                <a:solidFill>
                  <a:srgbClr val="00B050"/>
                </a:solidFill>
              </a:rPr>
              <a:t>$2.7 billion</a:t>
            </a:r>
          </a:p>
          <a:p>
            <a:pPr marL="514350" indent="-514350" algn="l"/>
            <a:r>
              <a:rPr lang="en-US" sz="2000" dirty="0" smtClean="0">
                <a:solidFill>
                  <a:srgbClr val="FFFF00"/>
                </a:solidFill>
              </a:rPr>
              <a:t>	     Aquatic Plant Control </a:t>
            </a:r>
            <a:r>
              <a:rPr lang="en-US" sz="2000" dirty="0" smtClean="0">
                <a:solidFill>
                  <a:srgbClr val="FFFF00"/>
                </a:solidFill>
              </a:rPr>
              <a:t>Program (APCP): </a:t>
            </a:r>
            <a:r>
              <a:rPr lang="en-US" sz="2000" dirty="0" smtClean="0">
                <a:solidFill>
                  <a:srgbClr val="00B050"/>
                </a:solidFill>
              </a:rPr>
              <a:t>$25 million  </a:t>
            </a:r>
            <a:r>
              <a:rPr lang="en-US" sz="2000" dirty="0" smtClean="0">
                <a:solidFill>
                  <a:srgbClr val="00B050"/>
                </a:solidFill>
              </a:rPr>
              <a:t>in FY 2021</a:t>
            </a:r>
          </a:p>
          <a:p>
            <a:pPr marL="514350" indent="-514350" algn="l"/>
            <a:r>
              <a:rPr lang="en-US" sz="2000" dirty="0" smtClean="0">
                <a:solidFill>
                  <a:srgbClr val="00B050"/>
                </a:solidFill>
              </a:rPr>
              <a:t>			</a:t>
            </a:r>
          </a:p>
          <a:p>
            <a:pPr marL="1549400" lvl="3" indent="-177800" algn="l">
              <a:buFont typeface="Arial" pitchFamily="34" charset="0"/>
              <a:buChar char="•"/>
            </a:pPr>
            <a:r>
              <a:rPr lang="en-US" dirty="0" smtClean="0">
                <a:solidFill>
                  <a:srgbClr val="FFFFFF"/>
                </a:solidFill>
              </a:rPr>
              <a:t>$6 million increase above the FY 21 enacted level for nationwide research and development to address invasive aquatic plants</a:t>
            </a:r>
            <a:br>
              <a:rPr lang="en-US" dirty="0" smtClean="0">
                <a:solidFill>
                  <a:srgbClr val="FFFFFF"/>
                </a:solidFill>
              </a:rPr>
            </a:br>
            <a:endParaRPr lang="en-US" dirty="0" smtClean="0">
              <a:solidFill>
                <a:srgbClr val="FFFFFF"/>
              </a:solidFill>
            </a:endParaRPr>
          </a:p>
          <a:p>
            <a:pPr marL="1549400" lvl="3" indent="-177800" algn="l">
              <a:buFont typeface="Arial" pitchFamily="34" charset="0"/>
              <a:buChar char="•"/>
            </a:pPr>
            <a:r>
              <a:rPr lang="en-US" dirty="0" smtClean="0">
                <a:solidFill>
                  <a:srgbClr val="FFFFFF"/>
                </a:solidFill>
              </a:rPr>
              <a:t>$</a:t>
            </a:r>
            <a:r>
              <a:rPr lang="en-US" dirty="0" smtClean="0">
                <a:solidFill>
                  <a:srgbClr val="FFFFFF"/>
                </a:solidFill>
              </a:rPr>
              <a:t>6 million increase above the FY 21 enacted level to expand boat inspection and decontamination efforts, in tandem with monitoring and rapid response, at Corps-managed reservoirs nationwide, in response to the expanded geographic scope mandated by the Water Resources Development Act (WRDA</a:t>
            </a:r>
            <a:r>
              <a:rPr lang="en-US" dirty="0" smtClean="0">
                <a:solidFill>
                  <a:srgbClr val="FFFFFF"/>
                </a:solidFill>
              </a:rPr>
              <a:t>).</a:t>
            </a:r>
          </a:p>
          <a:p>
            <a:pPr marL="1092200" lvl="2" indent="-177800" algn="l"/>
            <a:endParaRPr lang="en-US" dirty="0" smtClean="0">
              <a:solidFill>
                <a:srgbClr val="FFFFFF"/>
              </a:solidFill>
            </a:endParaRPr>
          </a:p>
        </p:txBody>
      </p:sp>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27296" y="0"/>
            <a:ext cx="9144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dirty="0" smtClean="0">
                <a:solidFill>
                  <a:srgbClr val="FF6600"/>
                </a:solidFill>
              </a:rPr>
              <a:t>Invasive Species Activities in </a:t>
            </a:r>
          </a:p>
          <a:p>
            <a:pPr algn="ctr" eaLnBrk="1" hangingPunct="1">
              <a:spcBef>
                <a:spcPct val="0"/>
              </a:spcBef>
              <a:buFontTx/>
              <a:buNone/>
            </a:pPr>
            <a:r>
              <a:rPr lang="en-US" altLang="en-US" dirty="0" smtClean="0">
                <a:solidFill>
                  <a:srgbClr val="FF6600"/>
                </a:solidFill>
              </a:rPr>
              <a:t>Energy and Water Development &amp; Related “”</a:t>
            </a:r>
            <a:endParaRPr lang="en-US" altLang="en-US" dirty="0">
              <a:solidFill>
                <a:srgbClr val="FF6600"/>
              </a:solidFill>
            </a:endParaRPr>
          </a:p>
        </p:txBody>
      </p:sp>
      <p:sp>
        <p:nvSpPr>
          <p:cNvPr id="15" name="Rectangle 8"/>
          <p:cNvSpPr>
            <a:spLocks noChangeArrowheads="1"/>
          </p:cNvSpPr>
          <p:nvPr/>
        </p:nvSpPr>
        <p:spPr bwMode="auto">
          <a:xfrm>
            <a:off x="0" y="12954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9" name="TextBox 8"/>
          <p:cNvSpPr txBox="1"/>
          <p:nvPr/>
        </p:nvSpPr>
        <p:spPr>
          <a:xfrm>
            <a:off x="228600" y="1447800"/>
            <a:ext cx="8686800" cy="5181600"/>
          </a:xfrm>
          <a:prstGeom prst="rect">
            <a:avLst/>
          </a:prstGeom>
          <a:noFill/>
        </p:spPr>
        <p:txBody>
          <a:bodyPr wrap="square" rtlCol="0">
            <a:noAutofit/>
          </a:bodyPr>
          <a:lstStyle/>
          <a:p>
            <a:pPr algn="l"/>
            <a:r>
              <a:rPr lang="en-US" sz="2400" dirty="0" smtClean="0">
                <a:solidFill>
                  <a:srgbClr val="FFFF00"/>
                </a:solidFill>
              </a:rPr>
              <a:t>ACOE-Civil: </a:t>
            </a:r>
            <a:r>
              <a:rPr lang="en-US" sz="2400" dirty="0" smtClean="0">
                <a:solidFill>
                  <a:srgbClr val="00B050"/>
                </a:solidFill>
              </a:rPr>
              <a:t>$7.8 billion in FY 2021</a:t>
            </a:r>
          </a:p>
          <a:p>
            <a:pPr algn="l"/>
            <a:r>
              <a:rPr lang="en-US" sz="2000" dirty="0" smtClean="0">
                <a:solidFill>
                  <a:srgbClr val="FFFFFF"/>
                </a:solidFill>
              </a:rPr>
              <a:t>      </a:t>
            </a:r>
            <a:r>
              <a:rPr lang="en-US" sz="2000" dirty="0" smtClean="0">
                <a:solidFill>
                  <a:srgbClr val="FFFF00"/>
                </a:solidFill>
              </a:rPr>
              <a:t>Construction:  </a:t>
            </a:r>
            <a:r>
              <a:rPr lang="en-US" sz="2000" dirty="0" smtClean="0">
                <a:solidFill>
                  <a:srgbClr val="00B050"/>
                </a:solidFill>
              </a:rPr>
              <a:t>$2.7 billion</a:t>
            </a:r>
          </a:p>
          <a:p>
            <a:pPr marL="514350" indent="-514350" algn="l"/>
            <a:r>
              <a:rPr lang="en-US" sz="2000" dirty="0" smtClean="0">
                <a:solidFill>
                  <a:srgbClr val="FFFF00"/>
                </a:solidFill>
              </a:rPr>
              <a:t>	     Aquatic Plant Control </a:t>
            </a:r>
            <a:r>
              <a:rPr lang="en-US" sz="2000" dirty="0" smtClean="0">
                <a:solidFill>
                  <a:srgbClr val="FFFF00"/>
                </a:solidFill>
              </a:rPr>
              <a:t>Program (APCP): </a:t>
            </a:r>
            <a:r>
              <a:rPr lang="en-US" sz="2000" dirty="0" smtClean="0">
                <a:solidFill>
                  <a:srgbClr val="00B050"/>
                </a:solidFill>
              </a:rPr>
              <a:t>$25 million  </a:t>
            </a:r>
            <a:endParaRPr lang="en-US" sz="2000" dirty="0" smtClean="0">
              <a:solidFill>
                <a:srgbClr val="00B050"/>
              </a:solidFill>
            </a:endParaRPr>
          </a:p>
          <a:p>
            <a:pPr marL="514350" indent="-514350" algn="l"/>
            <a:endParaRPr lang="en-US" sz="2000" dirty="0" smtClean="0">
              <a:solidFill>
                <a:srgbClr val="00B050"/>
              </a:solidFill>
            </a:endParaRPr>
          </a:p>
          <a:p>
            <a:pPr marL="514350" indent="-514350" algn="l"/>
            <a:r>
              <a:rPr lang="en-US" sz="2000" dirty="0" smtClean="0">
                <a:solidFill>
                  <a:srgbClr val="00B050"/>
                </a:solidFill>
              </a:rPr>
              <a:t>	</a:t>
            </a:r>
            <a:r>
              <a:rPr lang="en-US" dirty="0" smtClean="0">
                <a:solidFill>
                  <a:srgbClr val="FFFF00"/>
                </a:solidFill>
              </a:rPr>
              <a:t>-</a:t>
            </a:r>
            <a:r>
              <a:rPr lang="en-US" dirty="0" smtClean="0">
                <a:solidFill>
                  <a:srgbClr val="FFFF00"/>
                </a:solidFill>
              </a:rPr>
              <a:t>After passage of 2020 WRDA, APCP authorized at </a:t>
            </a:r>
            <a:r>
              <a:rPr lang="en-US" u="sng" dirty="0" smtClean="0">
                <a:solidFill>
                  <a:srgbClr val="FFFF00"/>
                </a:solidFill>
              </a:rPr>
              <a:t>$200 million</a:t>
            </a:r>
            <a:r>
              <a:rPr lang="en-US" dirty="0" smtClean="0">
                <a:solidFill>
                  <a:srgbClr val="FFFF00"/>
                </a:solidFill>
              </a:rPr>
              <a:t> per year</a:t>
            </a:r>
          </a:p>
          <a:p>
            <a:pPr marL="1549400" lvl="3" indent="-177800" algn="l">
              <a:buFont typeface="Arial" pitchFamily="34" charset="0"/>
              <a:buChar char="•"/>
            </a:pPr>
            <a:endParaRPr lang="en-US" dirty="0" smtClean="0">
              <a:solidFill>
                <a:srgbClr val="FFFFFF"/>
              </a:solidFill>
            </a:endParaRPr>
          </a:p>
          <a:p>
            <a:pPr marL="635000" lvl="1" indent="-177800" algn="l">
              <a:buFont typeface="Arial" pitchFamily="34" charset="0"/>
              <a:buChar char="•"/>
            </a:pPr>
            <a:r>
              <a:rPr lang="en-US" dirty="0" smtClean="0">
                <a:solidFill>
                  <a:srgbClr val="FFFFFF"/>
                </a:solidFill>
              </a:rPr>
              <a:t>Authorizes $</a:t>
            </a:r>
            <a:r>
              <a:rPr lang="en-US" dirty="0" smtClean="0">
                <a:solidFill>
                  <a:srgbClr val="FFFFFF"/>
                </a:solidFill>
              </a:rPr>
              <a:t>130 million for Watercraft </a:t>
            </a:r>
            <a:r>
              <a:rPr lang="en-US" dirty="0" smtClean="0">
                <a:solidFill>
                  <a:srgbClr val="FFFFFF"/>
                </a:solidFill>
              </a:rPr>
              <a:t>Inspection </a:t>
            </a:r>
            <a:r>
              <a:rPr lang="en-US" dirty="0" smtClean="0">
                <a:solidFill>
                  <a:srgbClr val="FFFFFF"/>
                </a:solidFill>
              </a:rPr>
              <a:t>and </a:t>
            </a:r>
            <a:r>
              <a:rPr lang="en-US" dirty="0" smtClean="0">
                <a:solidFill>
                  <a:srgbClr val="FFFFFF"/>
                </a:solidFill>
              </a:rPr>
              <a:t>Decontamination stations in five river basins</a:t>
            </a:r>
            <a:br>
              <a:rPr lang="en-US" dirty="0" smtClean="0">
                <a:solidFill>
                  <a:srgbClr val="FFFFFF"/>
                </a:solidFill>
              </a:rPr>
            </a:br>
            <a:endParaRPr lang="en-US" dirty="0" smtClean="0">
              <a:solidFill>
                <a:srgbClr val="FFFFFF"/>
              </a:solidFill>
            </a:endParaRPr>
          </a:p>
          <a:p>
            <a:pPr marL="635000" lvl="1" indent="-177800" algn="l">
              <a:buFont typeface="Arial" pitchFamily="34" charset="0"/>
              <a:buChar char="•"/>
            </a:pPr>
            <a:r>
              <a:rPr lang="en-US" dirty="0" smtClean="0">
                <a:solidFill>
                  <a:srgbClr val="FFFFFF"/>
                </a:solidFill>
              </a:rPr>
              <a:t>Authorizes $50 </a:t>
            </a:r>
            <a:r>
              <a:rPr lang="en-US" dirty="0" smtClean="0">
                <a:solidFill>
                  <a:srgbClr val="FFFFFF"/>
                </a:solidFill>
              </a:rPr>
              <a:t>million for ACOE to enter into partnerships with states and other federal agencies to carry out actions to </a:t>
            </a:r>
            <a:r>
              <a:rPr lang="en-US" dirty="0" smtClean="0">
                <a:solidFill>
                  <a:srgbClr val="FFFF00"/>
                </a:solidFill>
              </a:rPr>
              <a:t>prevent the introduction of, control, or eradicate invasive species that adversely affect water quantity or water quality </a:t>
            </a:r>
            <a:r>
              <a:rPr lang="en-US" dirty="0" smtClean="0">
                <a:solidFill>
                  <a:srgbClr val="FFFFFF"/>
                </a:solidFill>
              </a:rPr>
              <a:t>in the Platte River Basin, the Upper Colorado River Basin, the Upper Snake River Basin, and the Upper Missouri River Basin with priority given to projects targeting Russian olive or salt cedar trees.</a:t>
            </a:r>
          </a:p>
        </p:txBody>
      </p:sp>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0" y="152400"/>
            <a:ext cx="8839200"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smtClean="0">
                <a:solidFill>
                  <a:srgbClr val="FF6600"/>
                </a:solidFill>
              </a:rPr>
              <a:t>House</a:t>
            </a:r>
            <a:r>
              <a:rPr lang="en-US" altLang="en-US" sz="2400" dirty="0" smtClean="0">
                <a:solidFill>
                  <a:srgbClr val="FFFF00"/>
                </a:solidFill>
              </a:rPr>
              <a:t> Appropriations Subcommittee: </a:t>
            </a:r>
          </a:p>
          <a:p>
            <a:pPr algn="ctr" eaLnBrk="1" hangingPunct="1">
              <a:spcBef>
                <a:spcPct val="0"/>
              </a:spcBef>
              <a:buFontTx/>
              <a:buNone/>
            </a:pPr>
            <a:r>
              <a:rPr lang="en-US" altLang="en-US" dirty="0" smtClean="0">
                <a:solidFill>
                  <a:srgbClr val="FF6600"/>
                </a:solidFill>
              </a:rPr>
              <a:t>Energy and Water Development &amp; Related “”</a:t>
            </a:r>
            <a:endParaRPr lang="en-US" altLang="en-US" dirty="0">
              <a:solidFill>
                <a:srgbClr val="FF6600"/>
              </a:solidFill>
            </a:endParaRPr>
          </a:p>
        </p:txBody>
      </p:sp>
      <p:sp>
        <p:nvSpPr>
          <p:cNvPr id="19" name="Text Box 9"/>
          <p:cNvSpPr txBox="1">
            <a:spLocks noChangeArrowheads="1"/>
          </p:cNvSpPr>
          <p:nvPr/>
        </p:nvSpPr>
        <p:spPr bwMode="auto">
          <a:xfrm>
            <a:off x="1752600" y="2438400"/>
            <a:ext cx="24383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en-US" altLang="en-US" sz="2000" dirty="0" smtClean="0">
                <a:solidFill>
                  <a:srgbClr val="FF6600"/>
                </a:solidFill>
              </a:rPr>
              <a:t>Marcy Kaptur</a:t>
            </a:r>
          </a:p>
          <a:p>
            <a:pPr algn="ctr" eaLnBrk="1" hangingPunct="1">
              <a:lnSpc>
                <a:spcPct val="150000"/>
              </a:lnSpc>
              <a:spcBef>
                <a:spcPct val="0"/>
              </a:spcBef>
              <a:buFontTx/>
              <a:buNone/>
            </a:pPr>
            <a:r>
              <a:rPr lang="en-US" altLang="en-US" sz="2000" dirty="0" smtClean="0">
                <a:solidFill>
                  <a:schemeClr val="bg1"/>
                </a:solidFill>
              </a:rPr>
              <a:t>D-OH-9th</a:t>
            </a:r>
          </a:p>
          <a:p>
            <a:pPr algn="ctr" eaLnBrk="1" hangingPunct="1">
              <a:lnSpc>
                <a:spcPct val="150000"/>
              </a:lnSpc>
              <a:spcBef>
                <a:spcPct val="0"/>
              </a:spcBef>
              <a:buFontTx/>
              <a:buNone/>
            </a:pPr>
            <a:r>
              <a:rPr lang="en-US" altLang="en-US" sz="2000" dirty="0" smtClean="0">
                <a:solidFill>
                  <a:schemeClr val="bg1"/>
                </a:solidFill>
              </a:rPr>
              <a:t>Elected 1983  </a:t>
            </a:r>
            <a:endParaRPr lang="en-US" altLang="en-US" sz="2000" dirty="0" smtClean="0">
              <a:solidFill>
                <a:srgbClr val="FFFFFF"/>
              </a:solidFill>
            </a:endParaRPr>
          </a:p>
        </p:txBody>
      </p:sp>
      <p:sp>
        <p:nvSpPr>
          <p:cNvPr id="15" name="Rectangle 8"/>
          <p:cNvSpPr>
            <a:spLocks noChangeArrowheads="1"/>
          </p:cNvSpPr>
          <p:nvPr/>
        </p:nvSpPr>
        <p:spPr bwMode="auto">
          <a:xfrm>
            <a:off x="0" y="11430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Rectangle 8"/>
          <p:cNvSpPr>
            <a:spLocks noChangeArrowheads="1"/>
          </p:cNvSpPr>
          <p:nvPr/>
        </p:nvSpPr>
        <p:spPr bwMode="auto">
          <a:xfrm rot="16200000">
            <a:off x="2049780" y="3749381"/>
            <a:ext cx="512064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2" name="Text Box 9"/>
          <p:cNvSpPr txBox="1">
            <a:spLocks noChangeArrowheads="1"/>
          </p:cNvSpPr>
          <p:nvPr/>
        </p:nvSpPr>
        <p:spPr bwMode="auto">
          <a:xfrm>
            <a:off x="1219201" y="1447800"/>
            <a:ext cx="2057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Chair</a:t>
            </a:r>
          </a:p>
        </p:txBody>
      </p:sp>
      <p:sp>
        <p:nvSpPr>
          <p:cNvPr id="23" name="Text Box 9"/>
          <p:cNvSpPr txBox="1">
            <a:spLocks noChangeArrowheads="1"/>
          </p:cNvSpPr>
          <p:nvPr/>
        </p:nvSpPr>
        <p:spPr bwMode="auto">
          <a:xfrm>
            <a:off x="5029200" y="1447800"/>
            <a:ext cx="3581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Ranking Member</a:t>
            </a:r>
          </a:p>
        </p:txBody>
      </p:sp>
      <p:sp>
        <p:nvSpPr>
          <p:cNvPr id="24" name="Text Box 9"/>
          <p:cNvSpPr txBox="1">
            <a:spLocks noChangeArrowheads="1"/>
          </p:cNvSpPr>
          <p:nvPr/>
        </p:nvSpPr>
        <p:spPr bwMode="auto">
          <a:xfrm>
            <a:off x="152400" y="4267200"/>
            <a:ext cx="4495800" cy="216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800" dirty="0" smtClean="0">
                <a:solidFill>
                  <a:srgbClr val="FFFF00"/>
                </a:solidFill>
              </a:rPr>
              <a:t>Pronunciation: </a:t>
            </a:r>
            <a:r>
              <a:rPr lang="en-US" altLang="en-US" sz="1800" dirty="0" smtClean="0">
                <a:solidFill>
                  <a:schemeClr val="bg1"/>
                </a:solidFill>
              </a:rPr>
              <a:t>MAR-see KAP-</a:t>
            </a:r>
            <a:r>
              <a:rPr lang="en-US" altLang="en-US" sz="1800" dirty="0" err="1" smtClean="0">
                <a:solidFill>
                  <a:schemeClr val="bg1"/>
                </a:solidFill>
              </a:rPr>
              <a:t>tur</a:t>
            </a:r>
            <a:endParaRPr lang="en-US" altLang="en-US" sz="1800" dirty="0" smtClean="0">
              <a:solidFill>
                <a:schemeClr val="bg1"/>
              </a:solidFill>
            </a:endParaRPr>
          </a:p>
          <a:p>
            <a:pPr eaLnBrk="1" hangingPunct="1">
              <a:lnSpc>
                <a:spcPct val="150000"/>
              </a:lnSpc>
              <a:spcBef>
                <a:spcPct val="0"/>
              </a:spcBef>
              <a:buFontTx/>
              <a:buNone/>
            </a:pPr>
            <a:r>
              <a:rPr lang="en-US" altLang="en-US" sz="1800" dirty="0" smtClean="0">
                <a:solidFill>
                  <a:srgbClr val="FFFF00"/>
                </a:solidFill>
              </a:rPr>
              <a:t>Residence: </a:t>
            </a:r>
            <a:r>
              <a:rPr lang="en-US" altLang="en-US" sz="1800" dirty="0" smtClean="0">
                <a:solidFill>
                  <a:schemeClr val="bg1"/>
                </a:solidFill>
              </a:rPr>
              <a:t>Toledo, OH </a:t>
            </a:r>
          </a:p>
          <a:p>
            <a:pPr eaLnBrk="1" hangingPunct="1">
              <a:lnSpc>
                <a:spcPct val="150000"/>
              </a:lnSpc>
              <a:spcBef>
                <a:spcPct val="0"/>
              </a:spcBef>
              <a:buFontTx/>
              <a:buNone/>
            </a:pPr>
            <a:r>
              <a:rPr lang="en-US" altLang="en-US" sz="1800" dirty="0" smtClean="0">
                <a:solidFill>
                  <a:srgbClr val="FFFF00"/>
                </a:solidFill>
              </a:rPr>
              <a:t>Previous Occupation: </a:t>
            </a:r>
            <a:r>
              <a:rPr lang="en-US" altLang="en-US" sz="1800" dirty="0" smtClean="0">
                <a:solidFill>
                  <a:schemeClr val="bg1"/>
                </a:solidFill>
              </a:rPr>
              <a:t>Urban planner</a:t>
            </a:r>
          </a:p>
          <a:p>
            <a:pPr eaLnBrk="1" hangingPunct="1">
              <a:lnSpc>
                <a:spcPct val="150000"/>
              </a:lnSpc>
              <a:spcBef>
                <a:spcPct val="0"/>
              </a:spcBef>
              <a:buNone/>
            </a:pPr>
            <a:r>
              <a:rPr lang="en-US" altLang="en-US" sz="1800" dirty="0" smtClean="0">
                <a:solidFill>
                  <a:srgbClr val="FFFF00"/>
                </a:solidFill>
              </a:rPr>
              <a:t>Staff:</a:t>
            </a:r>
            <a:r>
              <a:rPr lang="en-US" altLang="en-US" sz="1800" dirty="0" smtClean="0">
                <a:solidFill>
                  <a:srgbClr val="FFC000"/>
                </a:solidFill>
              </a:rPr>
              <a:t> </a:t>
            </a:r>
            <a:r>
              <a:rPr lang="en-US" altLang="en-US" sz="1800" dirty="0" smtClean="0">
                <a:solidFill>
                  <a:srgbClr val="FF6600"/>
                </a:solidFill>
              </a:rPr>
              <a:t>jenny.perrino@mail.house.gov, michael.brain@mail.house.gov</a:t>
            </a:r>
          </a:p>
        </p:txBody>
      </p:sp>
      <p:sp>
        <p:nvSpPr>
          <p:cNvPr id="26" name="Text Box 9"/>
          <p:cNvSpPr txBox="1">
            <a:spLocks noChangeArrowheads="1"/>
          </p:cNvSpPr>
          <p:nvPr/>
        </p:nvSpPr>
        <p:spPr bwMode="auto">
          <a:xfrm>
            <a:off x="6477001" y="2438400"/>
            <a:ext cx="24383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en-US" altLang="en-US" sz="2000" dirty="0" smtClean="0">
                <a:solidFill>
                  <a:srgbClr val="FF6600"/>
                </a:solidFill>
              </a:rPr>
              <a:t>Mike Simpson</a:t>
            </a:r>
          </a:p>
          <a:p>
            <a:pPr algn="ctr" eaLnBrk="1" hangingPunct="1">
              <a:lnSpc>
                <a:spcPct val="150000"/>
              </a:lnSpc>
              <a:spcBef>
                <a:spcPct val="0"/>
              </a:spcBef>
              <a:buFontTx/>
              <a:buNone/>
            </a:pPr>
            <a:r>
              <a:rPr lang="en-US" altLang="en-US" sz="2000" dirty="0" smtClean="0">
                <a:solidFill>
                  <a:schemeClr val="bg1"/>
                </a:solidFill>
              </a:rPr>
              <a:t>R-ID-2nd</a:t>
            </a:r>
          </a:p>
          <a:p>
            <a:pPr algn="ctr" eaLnBrk="1" hangingPunct="1">
              <a:lnSpc>
                <a:spcPct val="150000"/>
              </a:lnSpc>
              <a:spcBef>
                <a:spcPct val="0"/>
              </a:spcBef>
              <a:buFontTx/>
              <a:buNone/>
            </a:pPr>
            <a:r>
              <a:rPr lang="en-US" altLang="en-US" sz="2000" dirty="0" smtClean="0">
                <a:solidFill>
                  <a:schemeClr val="bg1"/>
                </a:solidFill>
              </a:rPr>
              <a:t>Elected 1999  </a:t>
            </a:r>
            <a:endParaRPr lang="en-US" altLang="en-US" sz="2000" dirty="0" smtClean="0">
              <a:solidFill>
                <a:srgbClr val="FFFFFF"/>
              </a:solidFill>
            </a:endParaRPr>
          </a:p>
        </p:txBody>
      </p:sp>
      <p:sp>
        <p:nvSpPr>
          <p:cNvPr id="28" name="Text Box 9"/>
          <p:cNvSpPr txBox="1">
            <a:spLocks noChangeArrowheads="1"/>
          </p:cNvSpPr>
          <p:nvPr/>
        </p:nvSpPr>
        <p:spPr bwMode="auto">
          <a:xfrm>
            <a:off x="4800600" y="4265474"/>
            <a:ext cx="4572000" cy="216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800" dirty="0" smtClean="0">
                <a:solidFill>
                  <a:srgbClr val="FFFF00"/>
                </a:solidFill>
              </a:rPr>
              <a:t>Pronunciation: </a:t>
            </a:r>
            <a:r>
              <a:rPr lang="en-US" altLang="en-US" sz="1800" dirty="0" smtClean="0">
                <a:solidFill>
                  <a:schemeClr val="bg1"/>
                </a:solidFill>
              </a:rPr>
              <a:t>MY-</a:t>
            </a:r>
            <a:r>
              <a:rPr lang="en-US" altLang="en-US" sz="1800" dirty="0" err="1" smtClean="0">
                <a:solidFill>
                  <a:schemeClr val="bg1"/>
                </a:solidFill>
              </a:rPr>
              <a:t>kuhl</a:t>
            </a:r>
            <a:r>
              <a:rPr lang="en-US" altLang="en-US" sz="1800" dirty="0" smtClean="0">
                <a:solidFill>
                  <a:schemeClr val="bg1"/>
                </a:solidFill>
              </a:rPr>
              <a:t> SIMP-</a:t>
            </a:r>
            <a:r>
              <a:rPr lang="en-US" altLang="en-US" sz="1800" dirty="0" err="1" smtClean="0">
                <a:solidFill>
                  <a:schemeClr val="bg1"/>
                </a:solidFill>
              </a:rPr>
              <a:t>suhn</a:t>
            </a:r>
            <a:endParaRPr lang="en-US" altLang="en-US" sz="1800" dirty="0" smtClean="0">
              <a:solidFill>
                <a:schemeClr val="bg1"/>
              </a:solidFill>
            </a:endParaRPr>
          </a:p>
          <a:p>
            <a:pPr eaLnBrk="1" hangingPunct="1">
              <a:lnSpc>
                <a:spcPct val="150000"/>
              </a:lnSpc>
              <a:spcBef>
                <a:spcPct val="0"/>
              </a:spcBef>
              <a:buFontTx/>
              <a:buNone/>
            </a:pPr>
            <a:r>
              <a:rPr lang="en-US" altLang="en-US" sz="1800" dirty="0" smtClean="0">
                <a:solidFill>
                  <a:srgbClr val="FFFF00"/>
                </a:solidFill>
              </a:rPr>
              <a:t>Residence: </a:t>
            </a:r>
            <a:r>
              <a:rPr lang="en-US" altLang="en-US" sz="1800" dirty="0" smtClean="0">
                <a:solidFill>
                  <a:schemeClr val="bg1"/>
                </a:solidFill>
              </a:rPr>
              <a:t>Idaho Falls, ID</a:t>
            </a:r>
          </a:p>
          <a:p>
            <a:pPr eaLnBrk="1" hangingPunct="1">
              <a:lnSpc>
                <a:spcPct val="150000"/>
              </a:lnSpc>
              <a:spcBef>
                <a:spcPct val="0"/>
              </a:spcBef>
              <a:buFontTx/>
              <a:buNone/>
            </a:pPr>
            <a:r>
              <a:rPr lang="en-US" altLang="en-US" sz="1800" dirty="0" smtClean="0">
                <a:solidFill>
                  <a:srgbClr val="FFFF00"/>
                </a:solidFill>
              </a:rPr>
              <a:t>Previous Occupation: </a:t>
            </a:r>
            <a:r>
              <a:rPr lang="en-US" altLang="en-US" sz="1800" dirty="0" smtClean="0">
                <a:solidFill>
                  <a:schemeClr val="bg1"/>
                </a:solidFill>
              </a:rPr>
              <a:t>Dentist</a:t>
            </a:r>
          </a:p>
          <a:p>
            <a:pPr eaLnBrk="1" hangingPunct="1">
              <a:lnSpc>
                <a:spcPct val="150000"/>
              </a:lnSpc>
              <a:spcBef>
                <a:spcPct val="0"/>
              </a:spcBef>
              <a:buFontTx/>
              <a:buNone/>
            </a:pPr>
            <a:r>
              <a:rPr lang="en-US" altLang="en-US" sz="1800" dirty="0" smtClean="0">
                <a:solidFill>
                  <a:srgbClr val="FFFF00"/>
                </a:solidFill>
              </a:rPr>
              <a:t>Staff:</a:t>
            </a:r>
            <a:r>
              <a:rPr lang="en-US" altLang="en-US" sz="1800" dirty="0" smtClean="0">
                <a:solidFill>
                  <a:srgbClr val="FFC000"/>
                </a:solidFill>
              </a:rPr>
              <a:t> </a:t>
            </a:r>
            <a:r>
              <a:rPr lang="en-US" altLang="en-US" sz="1800" dirty="0" smtClean="0">
                <a:solidFill>
                  <a:srgbClr val="FF6600"/>
                </a:solidFill>
              </a:rPr>
              <a:t>sarah.cannon@mail.house.gov, angie.giancarlo@mail.house.gov</a:t>
            </a:r>
          </a:p>
        </p:txBody>
      </p:sp>
      <p:pic>
        <p:nvPicPr>
          <p:cNvPr id="40962" name="Picture 2" descr="https://www.legistorm.com/images/core_person_images/602/52602.jpg?rand=256560"/>
          <p:cNvPicPr>
            <a:picLocks noChangeAspect="1" noChangeArrowheads="1"/>
          </p:cNvPicPr>
          <p:nvPr/>
        </p:nvPicPr>
        <p:blipFill>
          <a:blip r:embed="rId2" cstate="print"/>
          <a:srcRect/>
          <a:stretch>
            <a:fillRect/>
          </a:stretch>
        </p:blipFill>
        <p:spPr bwMode="auto">
          <a:xfrm>
            <a:off x="304800" y="2133600"/>
            <a:ext cx="1645920" cy="2014407"/>
          </a:xfrm>
          <a:prstGeom prst="rect">
            <a:avLst/>
          </a:prstGeom>
          <a:noFill/>
        </p:spPr>
      </p:pic>
      <p:pic>
        <p:nvPicPr>
          <p:cNvPr id="40964" name="Picture 4" descr="https://www.legistorm.com/images/core_person_images/842/52842.jpg?rand=992561"/>
          <p:cNvPicPr>
            <a:picLocks noChangeAspect="1" noChangeArrowheads="1"/>
          </p:cNvPicPr>
          <p:nvPr/>
        </p:nvPicPr>
        <p:blipFill>
          <a:blip r:embed="rId3" cstate="print"/>
          <a:srcRect b="10833"/>
          <a:stretch>
            <a:fillRect/>
          </a:stretch>
        </p:blipFill>
        <p:spPr bwMode="auto">
          <a:xfrm>
            <a:off x="4876800" y="2133600"/>
            <a:ext cx="1645920" cy="2057400"/>
          </a:xfrm>
          <a:prstGeom prst="rect">
            <a:avLst/>
          </a:prstGeom>
          <a:noFill/>
        </p:spPr>
      </p:pic>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0" y="0"/>
            <a:ext cx="9144000" cy="1022350"/>
          </a:xfrm>
          <a:prstGeom prst="rect">
            <a:avLst/>
          </a:prstGeom>
          <a:noFill/>
          <a:ln w="9525">
            <a:noFill/>
            <a:miter lim="800000"/>
            <a:headEnd/>
            <a:tailEnd/>
          </a:ln>
        </p:spPr>
        <p:txBody>
          <a:bodyPr anchor="ctr"/>
          <a:lstStyle/>
          <a:p>
            <a:r>
              <a:rPr lang="en-US" altLang="en-US" sz="3200" dirty="0" smtClean="0">
                <a:solidFill>
                  <a:srgbClr val="FFFF00"/>
                </a:solidFill>
              </a:rPr>
              <a:t>FY 2020 Funding for Invasive Species Activities</a:t>
            </a:r>
            <a:endParaRPr lang="en-US" altLang="en-US" sz="3200" dirty="0">
              <a:solidFill>
                <a:srgbClr val="FFFF00"/>
              </a:solidFill>
            </a:endParaRPr>
          </a:p>
        </p:txBody>
      </p:sp>
      <p:sp>
        <p:nvSpPr>
          <p:cNvPr id="5124" name="Rectangle 5"/>
          <p:cNvSpPr>
            <a:spLocks noChangeArrowheads="1"/>
          </p:cNvSpPr>
          <p:nvPr/>
        </p:nvSpPr>
        <p:spPr bwMode="auto">
          <a:xfrm>
            <a:off x="0" y="838200"/>
            <a:ext cx="823595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p>
            <a:endParaRPr lang="en-US" altLang="en-US" dirty="0"/>
          </a:p>
        </p:txBody>
      </p:sp>
      <p:graphicFrame>
        <p:nvGraphicFramePr>
          <p:cNvPr id="7" name="Table 6"/>
          <p:cNvGraphicFramePr>
            <a:graphicFrameLocks noGrp="1"/>
          </p:cNvGraphicFramePr>
          <p:nvPr/>
        </p:nvGraphicFramePr>
        <p:xfrm>
          <a:off x="22862" y="1143000"/>
          <a:ext cx="9044938" cy="5171797"/>
        </p:xfrm>
        <a:graphic>
          <a:graphicData uri="http://schemas.openxmlformats.org/drawingml/2006/table">
            <a:tbl>
              <a:tblPr/>
              <a:tblGrid>
                <a:gridCol w="3073896"/>
                <a:gridCol w="845321"/>
                <a:gridCol w="940100"/>
                <a:gridCol w="845321"/>
                <a:gridCol w="845321"/>
                <a:gridCol w="845321"/>
                <a:gridCol w="845321"/>
                <a:gridCol w="804337"/>
              </a:tblGrid>
              <a:tr h="459433">
                <a:tc>
                  <a:txBody>
                    <a:bodyPr/>
                    <a:lstStyle/>
                    <a:p>
                      <a:pPr>
                        <a:lnSpc>
                          <a:spcPct val="115000"/>
                        </a:lnSpc>
                      </a:pPr>
                      <a:endParaRPr lang="en-US" sz="2000" dirty="0">
                        <a:solidFill>
                          <a:schemeClr val="bg1"/>
                        </a:solidFill>
                        <a:latin typeface="Calibri"/>
                        <a:ea typeface="Times New Roman"/>
                      </a:endParaRPr>
                    </a:p>
                  </a:txBody>
                  <a:tcPr marL="68580" marR="68580" marT="0" marB="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0" i="0" kern="0" baseline="0" dirty="0" smtClean="0">
                          <a:solidFill>
                            <a:schemeClr val="bg1"/>
                          </a:solidFill>
                          <a:latin typeface="Times New Roman" pitchFamily="18" charset="0"/>
                          <a:ea typeface="Times New Roman"/>
                        </a:rPr>
                        <a:t>USDA</a:t>
                      </a:r>
                      <a:endParaRPr lang="en-US" sz="2000" b="0" i="0" kern="0" baseline="0" dirty="0">
                        <a:solidFill>
                          <a:schemeClr val="bg1"/>
                        </a:solidFill>
                        <a:latin typeface="Times New Roman" pitchFamily="18" charset="0"/>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0" i="0" kern="0" baseline="0" dirty="0" smtClean="0">
                          <a:solidFill>
                            <a:schemeClr val="bg1"/>
                          </a:solidFill>
                          <a:latin typeface="Times New Roman" pitchFamily="18" charset="0"/>
                          <a:ea typeface="Times New Roman"/>
                        </a:rPr>
                        <a:t>DHS</a:t>
                      </a:r>
                      <a:endParaRPr lang="en-US" sz="2000" b="0" i="0" kern="0" baseline="0" dirty="0">
                        <a:solidFill>
                          <a:schemeClr val="bg1"/>
                        </a:solidFill>
                        <a:latin typeface="Times New Roman" pitchFamily="18" charset="0"/>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i="0" kern="0" baseline="0" dirty="0" smtClean="0">
                        <a:solidFill>
                          <a:schemeClr val="bg1"/>
                        </a:solidFill>
                        <a:latin typeface="Times New Roman" pitchFamily="18" charset="0"/>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i="0" kern="0" baseline="0" dirty="0" smtClean="0">
                        <a:solidFill>
                          <a:schemeClr val="bg1"/>
                        </a:solidFill>
                        <a:latin typeface="Times New Roman" pitchFamily="18" charset="0"/>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2000" b="0" i="0" kern="0" baseline="0" dirty="0" smtClean="0">
                        <a:solidFill>
                          <a:schemeClr val="bg1"/>
                        </a:solidFill>
                        <a:latin typeface="Times New Roman" pitchFamily="18" charset="0"/>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2000" b="0" i="0" kern="0" baseline="0" dirty="0">
                        <a:solidFill>
                          <a:schemeClr val="bg1"/>
                        </a:solidFill>
                        <a:latin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2000" b="0" i="0" kern="0" baseline="0" dirty="0">
                        <a:solidFill>
                          <a:schemeClr val="bg1"/>
                        </a:solidFill>
                        <a:latin typeface="Times New Roman" pitchFamily="18" charset="0"/>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nSpc>
                          <a:spcPct val="115000"/>
                        </a:lnSpc>
                        <a:spcBef>
                          <a:spcPts val="0"/>
                        </a:spcBef>
                        <a:spcAft>
                          <a:spcPts val="0"/>
                        </a:spcAft>
                      </a:pPr>
                      <a:endParaRPr lang="en-US" sz="2000" dirty="0">
                        <a:solidFill>
                          <a:schemeClr val="bg1"/>
                        </a:solidFill>
                        <a:latin typeface="Times New Roman"/>
                        <a:ea typeface="Times New Roman"/>
                      </a:endParaRPr>
                    </a:p>
                  </a:txBody>
                  <a:tcPr marL="68580" marR="68580" marT="0" marB="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gridSpan="7">
                  <a:txBody>
                    <a:bodyPr/>
                    <a:lstStyle/>
                    <a:p>
                      <a:pPr marL="0" marR="0" algn="l">
                        <a:lnSpc>
                          <a:spcPct val="115000"/>
                        </a:lnSpc>
                        <a:spcBef>
                          <a:spcPts val="0"/>
                        </a:spcBef>
                        <a:spcAft>
                          <a:spcPts val="0"/>
                        </a:spcAft>
                      </a:pPr>
                      <a:r>
                        <a:rPr lang="en-US" sz="1800" baseline="0" dirty="0" smtClean="0">
                          <a:solidFill>
                            <a:srgbClr val="FFFF00"/>
                          </a:solidFill>
                          <a:latin typeface="Times New Roman"/>
                          <a:ea typeface="Calibri"/>
                        </a:rPr>
                        <a:t>--- $ millions  ---</a:t>
                      </a:r>
                      <a:endParaRPr lang="en-US" sz="18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Prevention</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Calibri"/>
                        </a:rPr>
                        <a:t>102.4</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Calibri"/>
                        </a:rPr>
                        <a:t>1,158</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EDRR</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321.8</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Control</a:t>
                      </a:r>
                      <a:r>
                        <a:rPr lang="en-US" sz="2000" baseline="0" dirty="0" smtClean="0">
                          <a:solidFill>
                            <a:schemeClr val="bg1"/>
                          </a:solidFill>
                          <a:latin typeface="Times New Roman"/>
                          <a:ea typeface="Times New Roman"/>
                        </a:rPr>
                        <a:t> and Management</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543.6</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Research </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413.5</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Restoration</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34.9</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Ed. and Public Awareness</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55.3</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523596">
                <a:tc>
                  <a:txBody>
                    <a:bodyPr/>
                    <a:lstStyle/>
                    <a:p>
                      <a:pPr marL="0" marR="0">
                        <a:lnSpc>
                          <a:spcPct val="115000"/>
                        </a:lnSpc>
                        <a:spcBef>
                          <a:spcPts val="0"/>
                        </a:spcBef>
                        <a:spcAft>
                          <a:spcPts val="0"/>
                        </a:spcAft>
                      </a:pPr>
                      <a:r>
                        <a:rPr lang="en-US" sz="2000" baseline="0" dirty="0" smtClean="0">
                          <a:solidFill>
                            <a:schemeClr val="bg1"/>
                          </a:solidFill>
                          <a:latin typeface="Times New Roman"/>
                          <a:ea typeface="Times New Roman"/>
                        </a:rPr>
                        <a:t>Leadership/</a:t>
                      </a:r>
                      <a:r>
                        <a:rPr lang="en-US" sz="2000" dirty="0" smtClean="0">
                          <a:solidFill>
                            <a:schemeClr val="bg1"/>
                          </a:solidFill>
                          <a:latin typeface="Times New Roman"/>
                          <a:ea typeface="Times New Roman"/>
                        </a:rPr>
                        <a:t>Int’l</a:t>
                      </a:r>
                      <a:r>
                        <a:rPr lang="en-US" sz="2000" baseline="0" dirty="0" smtClean="0">
                          <a:solidFill>
                            <a:schemeClr val="bg1"/>
                          </a:solidFill>
                          <a:latin typeface="Times New Roman"/>
                          <a:ea typeface="Times New Roman"/>
                        </a:rPr>
                        <a:t> Cooperation</a:t>
                      </a:r>
                      <a:endParaRPr lang="en-US" sz="2000" dirty="0">
                        <a:solidFill>
                          <a:schemeClr val="bg1"/>
                        </a:solidFill>
                        <a:latin typeface="Times New Roman"/>
                        <a:ea typeface="Times New Roman"/>
                      </a:endParaRPr>
                    </a:p>
                  </a:txBody>
                  <a:tcPr marL="45720" marR="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2.5</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gn="r">
                        <a:lnSpc>
                          <a:spcPct val="115000"/>
                        </a:lnSpc>
                        <a:spcBef>
                          <a:spcPts val="0"/>
                        </a:spcBef>
                        <a:spcAft>
                          <a:spcPts val="0"/>
                        </a:spcAft>
                      </a:pPr>
                      <a:r>
                        <a:rPr lang="en-US" sz="2000" dirty="0" smtClean="0">
                          <a:solidFill>
                            <a:schemeClr val="bg1"/>
                          </a:solidFill>
                          <a:latin typeface="Times New Roman"/>
                          <a:ea typeface="Times New Roman"/>
                        </a:rPr>
                        <a:t>TOTAL</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1,474</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1,158</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Box 4"/>
          <p:cNvSpPr txBox="1"/>
          <p:nvPr/>
        </p:nvSpPr>
        <p:spPr>
          <a:xfrm>
            <a:off x="4966648" y="1238536"/>
            <a:ext cx="4038600" cy="3970318"/>
          </a:xfrm>
          <a:prstGeom prst="rect">
            <a:avLst/>
          </a:prstGeom>
          <a:solidFill>
            <a:schemeClr val="tx1"/>
          </a:solidFill>
        </p:spPr>
        <p:txBody>
          <a:bodyPr wrap="square" rtlCol="0">
            <a:spAutoFit/>
          </a:bodyPr>
          <a:lstStyle/>
          <a:p>
            <a:pPr algn="l"/>
            <a:r>
              <a:rPr lang="en-US" b="1" u="sng" dirty="0" smtClean="0">
                <a:solidFill>
                  <a:schemeClr val="bg1"/>
                </a:solidFill>
              </a:rPr>
              <a:t>Department of Agriculture (USDA)</a:t>
            </a:r>
            <a:r>
              <a:rPr lang="en-US" b="1" dirty="0" smtClean="0">
                <a:solidFill>
                  <a:schemeClr val="bg1"/>
                </a:solidFill>
              </a:rPr>
              <a:t>:</a:t>
            </a:r>
            <a:r>
              <a:rPr lang="en-US" b="1" u="sng" dirty="0" smtClean="0">
                <a:solidFill>
                  <a:schemeClr val="bg1"/>
                </a:solidFill>
              </a:rPr>
              <a:t> </a:t>
            </a:r>
            <a:r>
              <a:rPr lang="en-US" dirty="0" smtClean="0">
                <a:solidFill>
                  <a:schemeClr val="bg1"/>
                </a:solidFill>
              </a:rPr>
              <a:t>Agricultural Research Service (ARS), Animal and Plant Health Inspection Service (APHIS), Economic Research Service (ERS), National Institute of Food and Agriculture (NIFA), Natural Resources Conservation Service (NRCS), Office of the Chief Economist, U.S. Forest Service (USFS).</a:t>
            </a:r>
            <a:br>
              <a:rPr lang="en-US" dirty="0" smtClean="0">
                <a:solidFill>
                  <a:schemeClr val="bg1"/>
                </a:solidFill>
              </a:rPr>
            </a:br>
            <a:endParaRPr lang="en-US" dirty="0" smtClean="0">
              <a:solidFill>
                <a:schemeClr val="bg1"/>
              </a:solidFill>
            </a:endParaRPr>
          </a:p>
          <a:p>
            <a:pPr algn="l"/>
            <a:r>
              <a:rPr lang="en-US" b="1" u="sng" dirty="0" smtClean="0">
                <a:solidFill>
                  <a:schemeClr val="bg1"/>
                </a:solidFill>
              </a:rPr>
              <a:t>Department of Homeland Security (DHS)</a:t>
            </a:r>
            <a:r>
              <a:rPr lang="en-US" b="1" dirty="0" smtClean="0">
                <a:solidFill>
                  <a:schemeClr val="bg1"/>
                </a:solidFill>
              </a:rPr>
              <a:t>: </a:t>
            </a:r>
            <a:r>
              <a:rPr lang="en-US" dirty="0" smtClean="0">
                <a:solidFill>
                  <a:schemeClr val="bg1"/>
                </a:solidFill>
              </a:rPr>
              <a:t>Customs and Border Protection (CBP), U.S. Coast Guard</a:t>
            </a:r>
            <a:endParaRPr lang="en-US" dirty="0">
              <a:solidFill>
                <a:schemeClr val="bg1"/>
              </a:solidFill>
            </a:endParaRPr>
          </a:p>
        </p:txBody>
      </p:sp>
    </p:spTree>
    <p:extLst>
      <p:ext uri="{BB962C8B-B14F-4D97-AF65-F5344CB8AC3E}">
        <p14:creationId xmlns="" xmlns:p14="http://schemas.microsoft.com/office/powerpoint/2010/main" val="839766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0" y="152400"/>
            <a:ext cx="8839200"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smtClean="0">
                <a:solidFill>
                  <a:srgbClr val="FF6600"/>
                </a:solidFill>
              </a:rPr>
              <a:t>House</a:t>
            </a:r>
            <a:r>
              <a:rPr lang="en-US" altLang="en-US" sz="2400" dirty="0" smtClean="0">
                <a:solidFill>
                  <a:srgbClr val="FFFF00"/>
                </a:solidFill>
              </a:rPr>
              <a:t> Appropriations Subcommittee: </a:t>
            </a:r>
          </a:p>
          <a:p>
            <a:pPr algn="ctr" eaLnBrk="1" hangingPunct="1">
              <a:spcBef>
                <a:spcPct val="0"/>
              </a:spcBef>
              <a:buFontTx/>
              <a:buNone/>
            </a:pPr>
            <a:r>
              <a:rPr lang="en-US" altLang="en-US" dirty="0" smtClean="0">
                <a:solidFill>
                  <a:srgbClr val="FF6600"/>
                </a:solidFill>
              </a:rPr>
              <a:t>Energy and Water Development &amp; Related “”</a:t>
            </a:r>
            <a:endParaRPr lang="en-US" altLang="en-US" dirty="0">
              <a:solidFill>
                <a:srgbClr val="FF6600"/>
              </a:solidFill>
            </a:endParaRPr>
          </a:p>
        </p:txBody>
      </p:sp>
      <p:sp>
        <p:nvSpPr>
          <p:cNvPr id="15" name="Rectangle 8"/>
          <p:cNvSpPr>
            <a:spLocks noChangeArrowheads="1"/>
          </p:cNvSpPr>
          <p:nvPr/>
        </p:nvSpPr>
        <p:spPr bwMode="auto">
          <a:xfrm>
            <a:off x="0" y="11430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Rectangle 8"/>
          <p:cNvSpPr>
            <a:spLocks noChangeArrowheads="1"/>
          </p:cNvSpPr>
          <p:nvPr/>
        </p:nvSpPr>
        <p:spPr bwMode="auto">
          <a:xfrm rot="16200000">
            <a:off x="2049780" y="3749381"/>
            <a:ext cx="512064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2" name="Text Box 9"/>
          <p:cNvSpPr txBox="1">
            <a:spLocks noChangeArrowheads="1"/>
          </p:cNvSpPr>
          <p:nvPr/>
        </p:nvSpPr>
        <p:spPr bwMode="auto">
          <a:xfrm>
            <a:off x="1181100" y="1447800"/>
            <a:ext cx="2057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Majority</a:t>
            </a:r>
          </a:p>
        </p:txBody>
      </p:sp>
      <p:sp>
        <p:nvSpPr>
          <p:cNvPr id="23" name="Text Box 9"/>
          <p:cNvSpPr txBox="1">
            <a:spLocks noChangeArrowheads="1"/>
          </p:cNvSpPr>
          <p:nvPr/>
        </p:nvSpPr>
        <p:spPr bwMode="auto">
          <a:xfrm>
            <a:off x="4991100" y="1447800"/>
            <a:ext cx="3581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Minority</a:t>
            </a:r>
          </a:p>
        </p:txBody>
      </p:sp>
      <p:sp>
        <p:nvSpPr>
          <p:cNvPr id="24" name="Text Box 9"/>
          <p:cNvSpPr txBox="1">
            <a:spLocks noChangeArrowheads="1"/>
          </p:cNvSpPr>
          <p:nvPr/>
        </p:nvSpPr>
        <p:spPr bwMode="auto">
          <a:xfrm>
            <a:off x="76200" y="2057400"/>
            <a:ext cx="4800600" cy="424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lnSpc>
                <a:spcPct val="150000"/>
              </a:lnSpc>
              <a:spcBef>
                <a:spcPct val="0"/>
              </a:spcBef>
              <a:buFont typeface="+mj-lt"/>
              <a:buAutoNum type="arabicPeriod"/>
            </a:pPr>
            <a:r>
              <a:rPr lang="en-US" altLang="en-US" sz="1800" dirty="0" smtClean="0">
                <a:solidFill>
                  <a:schemeClr val="bg1"/>
                </a:solidFill>
              </a:rPr>
              <a:t> Rep. Marcy Kaptur (D-OH)</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Debbie Wasserman Schultz (D-FL) </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Ann Kirkpatrick (D-AZ)</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Susie Lee (D-NV)</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Tim Ryan (D-OH)</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Derek Kilmer (D-WA)</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Lois Frankel (D-FL)</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Cheri Bustos (D-IL)</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Bonnie Watson Coleman (D-NJ) </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Rosa DeLauro (D-CT) </a:t>
            </a:r>
          </a:p>
        </p:txBody>
      </p:sp>
      <p:sp>
        <p:nvSpPr>
          <p:cNvPr id="28" name="Text Box 9"/>
          <p:cNvSpPr txBox="1">
            <a:spLocks noChangeArrowheads="1"/>
          </p:cNvSpPr>
          <p:nvPr/>
        </p:nvSpPr>
        <p:spPr bwMode="auto">
          <a:xfrm>
            <a:off x="4876800" y="2057400"/>
            <a:ext cx="4191000" cy="3000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lnSpc>
                <a:spcPct val="150000"/>
              </a:lnSpc>
              <a:spcBef>
                <a:spcPct val="0"/>
              </a:spcBef>
              <a:buFont typeface="+mj-lt"/>
              <a:buAutoNum type="arabicPeriod"/>
            </a:pPr>
            <a:r>
              <a:rPr lang="en-US" altLang="en-US" sz="1800" dirty="0" smtClean="0">
                <a:solidFill>
                  <a:schemeClr val="bg1"/>
                </a:solidFill>
              </a:rPr>
              <a:t> Rep. Mike Simpson (R-ID)</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Ken Calvert (R-CA)</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Chuck Fleischmann (R-TN)</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Dan Newhouse (R-WA)</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Jaime Herrera </a:t>
            </a:r>
            <a:r>
              <a:rPr lang="en-US" altLang="en-US" sz="1800" dirty="0" err="1" smtClean="0">
                <a:solidFill>
                  <a:schemeClr val="bg1"/>
                </a:solidFill>
              </a:rPr>
              <a:t>Beutler</a:t>
            </a:r>
            <a:r>
              <a:rPr lang="en-US" altLang="en-US" sz="1800" dirty="0" smtClean="0">
                <a:solidFill>
                  <a:schemeClr val="bg1"/>
                </a:solidFill>
              </a:rPr>
              <a:t> (R-WA)</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Guy </a:t>
            </a:r>
            <a:r>
              <a:rPr lang="en-US" altLang="en-US" sz="1800" dirty="0" err="1" smtClean="0">
                <a:solidFill>
                  <a:schemeClr val="bg1"/>
                </a:solidFill>
              </a:rPr>
              <a:t>Reschenthaler</a:t>
            </a:r>
            <a:r>
              <a:rPr lang="en-US" altLang="en-US" sz="1800" dirty="0" smtClean="0">
                <a:solidFill>
                  <a:schemeClr val="bg1"/>
                </a:solidFill>
              </a:rPr>
              <a:t> (R-PA)</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Kay Granger (R-TX) </a:t>
            </a:r>
          </a:p>
        </p:txBody>
      </p:sp>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0" y="152400"/>
            <a:ext cx="8839200"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smtClean="0">
                <a:solidFill>
                  <a:srgbClr val="FF6600"/>
                </a:solidFill>
              </a:rPr>
              <a:t>Senate</a:t>
            </a:r>
            <a:r>
              <a:rPr lang="en-US" altLang="en-US" sz="2400" dirty="0" smtClean="0">
                <a:solidFill>
                  <a:srgbClr val="FFFF00"/>
                </a:solidFill>
              </a:rPr>
              <a:t> Appropriations Subcommittee: </a:t>
            </a:r>
          </a:p>
          <a:p>
            <a:pPr algn="ctr" eaLnBrk="1" hangingPunct="1">
              <a:spcBef>
                <a:spcPct val="0"/>
              </a:spcBef>
              <a:buFontTx/>
              <a:buNone/>
            </a:pPr>
            <a:r>
              <a:rPr lang="en-US" altLang="en-US" dirty="0" smtClean="0">
                <a:solidFill>
                  <a:srgbClr val="FF6600"/>
                </a:solidFill>
              </a:rPr>
              <a:t>Energy and Water Development &amp; Related “”</a:t>
            </a:r>
            <a:endParaRPr lang="en-US" altLang="en-US" dirty="0">
              <a:solidFill>
                <a:srgbClr val="FF6600"/>
              </a:solidFill>
            </a:endParaRPr>
          </a:p>
        </p:txBody>
      </p:sp>
      <p:sp>
        <p:nvSpPr>
          <p:cNvPr id="19" name="Text Box 9"/>
          <p:cNvSpPr txBox="1">
            <a:spLocks noChangeArrowheads="1"/>
          </p:cNvSpPr>
          <p:nvPr/>
        </p:nvSpPr>
        <p:spPr bwMode="auto">
          <a:xfrm>
            <a:off x="1752600" y="2438400"/>
            <a:ext cx="24383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en-US" altLang="en-US" sz="2000" dirty="0" smtClean="0">
                <a:solidFill>
                  <a:srgbClr val="FF6600"/>
                </a:solidFill>
              </a:rPr>
              <a:t>Dianne Feinstein</a:t>
            </a:r>
          </a:p>
          <a:p>
            <a:pPr algn="ctr" eaLnBrk="1" hangingPunct="1">
              <a:lnSpc>
                <a:spcPct val="150000"/>
              </a:lnSpc>
              <a:spcBef>
                <a:spcPct val="0"/>
              </a:spcBef>
              <a:buFontTx/>
              <a:buNone/>
            </a:pPr>
            <a:r>
              <a:rPr lang="en-US" altLang="en-US" sz="2000" dirty="0" smtClean="0">
                <a:solidFill>
                  <a:schemeClr val="bg1"/>
                </a:solidFill>
              </a:rPr>
              <a:t>D-CA</a:t>
            </a:r>
          </a:p>
          <a:p>
            <a:pPr algn="ctr" eaLnBrk="1" hangingPunct="1">
              <a:lnSpc>
                <a:spcPct val="150000"/>
              </a:lnSpc>
              <a:spcBef>
                <a:spcPct val="0"/>
              </a:spcBef>
              <a:buFontTx/>
              <a:buNone/>
            </a:pPr>
            <a:r>
              <a:rPr lang="en-US" altLang="en-US" sz="2000" dirty="0" smtClean="0">
                <a:solidFill>
                  <a:schemeClr val="bg1"/>
                </a:solidFill>
              </a:rPr>
              <a:t>Elected 1992</a:t>
            </a:r>
            <a:endParaRPr lang="en-US" altLang="en-US" sz="2000" dirty="0" smtClean="0">
              <a:solidFill>
                <a:srgbClr val="FFFFFF"/>
              </a:solidFill>
            </a:endParaRPr>
          </a:p>
        </p:txBody>
      </p:sp>
      <p:sp>
        <p:nvSpPr>
          <p:cNvPr id="15" name="Rectangle 8"/>
          <p:cNvSpPr>
            <a:spLocks noChangeArrowheads="1"/>
          </p:cNvSpPr>
          <p:nvPr/>
        </p:nvSpPr>
        <p:spPr bwMode="auto">
          <a:xfrm>
            <a:off x="0" y="11430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Rectangle 8"/>
          <p:cNvSpPr>
            <a:spLocks noChangeArrowheads="1"/>
          </p:cNvSpPr>
          <p:nvPr/>
        </p:nvSpPr>
        <p:spPr bwMode="auto">
          <a:xfrm rot="16200000">
            <a:off x="2049780" y="3749381"/>
            <a:ext cx="512064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2" name="Text Box 9"/>
          <p:cNvSpPr txBox="1">
            <a:spLocks noChangeArrowheads="1"/>
          </p:cNvSpPr>
          <p:nvPr/>
        </p:nvSpPr>
        <p:spPr bwMode="auto">
          <a:xfrm>
            <a:off x="1219201" y="1447800"/>
            <a:ext cx="2057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Chair</a:t>
            </a:r>
          </a:p>
        </p:txBody>
      </p:sp>
      <p:sp>
        <p:nvSpPr>
          <p:cNvPr id="23" name="Text Box 9"/>
          <p:cNvSpPr txBox="1">
            <a:spLocks noChangeArrowheads="1"/>
          </p:cNvSpPr>
          <p:nvPr/>
        </p:nvSpPr>
        <p:spPr bwMode="auto">
          <a:xfrm>
            <a:off x="5029200" y="1447800"/>
            <a:ext cx="3581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Ranking Member</a:t>
            </a:r>
          </a:p>
        </p:txBody>
      </p:sp>
      <p:sp>
        <p:nvSpPr>
          <p:cNvPr id="24" name="Text Box 9"/>
          <p:cNvSpPr txBox="1">
            <a:spLocks noChangeArrowheads="1"/>
          </p:cNvSpPr>
          <p:nvPr/>
        </p:nvSpPr>
        <p:spPr bwMode="auto">
          <a:xfrm>
            <a:off x="152400" y="4267200"/>
            <a:ext cx="4495800" cy="216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800" dirty="0" smtClean="0">
                <a:solidFill>
                  <a:srgbClr val="FFFF00"/>
                </a:solidFill>
              </a:rPr>
              <a:t>Pronunciation: </a:t>
            </a:r>
            <a:r>
              <a:rPr lang="en-US" altLang="en-US" sz="1800" dirty="0" smtClean="0">
                <a:solidFill>
                  <a:schemeClr val="bg1"/>
                </a:solidFill>
              </a:rPr>
              <a:t>die-AN FINE-</a:t>
            </a:r>
            <a:r>
              <a:rPr lang="en-US" altLang="en-US" sz="1800" dirty="0" err="1" smtClean="0">
                <a:solidFill>
                  <a:schemeClr val="bg1"/>
                </a:solidFill>
              </a:rPr>
              <a:t>stine</a:t>
            </a:r>
            <a:endParaRPr lang="en-US" altLang="en-US" sz="1800" dirty="0" smtClean="0">
              <a:solidFill>
                <a:schemeClr val="bg1"/>
              </a:solidFill>
            </a:endParaRPr>
          </a:p>
          <a:p>
            <a:pPr eaLnBrk="1" hangingPunct="1">
              <a:lnSpc>
                <a:spcPct val="150000"/>
              </a:lnSpc>
              <a:spcBef>
                <a:spcPct val="0"/>
              </a:spcBef>
              <a:buFontTx/>
              <a:buNone/>
            </a:pPr>
            <a:r>
              <a:rPr lang="en-US" altLang="en-US" sz="1800" dirty="0" smtClean="0">
                <a:solidFill>
                  <a:srgbClr val="FFFF00"/>
                </a:solidFill>
              </a:rPr>
              <a:t>Residence: </a:t>
            </a:r>
            <a:r>
              <a:rPr lang="en-US" altLang="en-US" sz="1800" dirty="0" smtClean="0">
                <a:solidFill>
                  <a:schemeClr val="bg1"/>
                </a:solidFill>
              </a:rPr>
              <a:t>San Francisco, CA </a:t>
            </a:r>
          </a:p>
          <a:p>
            <a:pPr eaLnBrk="1" hangingPunct="1">
              <a:lnSpc>
                <a:spcPct val="150000"/>
              </a:lnSpc>
              <a:spcBef>
                <a:spcPct val="0"/>
              </a:spcBef>
              <a:buFontTx/>
              <a:buNone/>
            </a:pPr>
            <a:r>
              <a:rPr lang="en-US" altLang="en-US" sz="1800" dirty="0" smtClean="0">
                <a:solidFill>
                  <a:srgbClr val="FFFF00"/>
                </a:solidFill>
              </a:rPr>
              <a:t>Previous Occupation: </a:t>
            </a:r>
            <a:r>
              <a:rPr lang="en-US" altLang="en-US" sz="1800" dirty="0" smtClean="0">
                <a:solidFill>
                  <a:schemeClr val="bg1"/>
                </a:solidFill>
              </a:rPr>
              <a:t>Public Admin.</a:t>
            </a:r>
          </a:p>
          <a:p>
            <a:pPr eaLnBrk="1" hangingPunct="1">
              <a:lnSpc>
                <a:spcPct val="150000"/>
              </a:lnSpc>
              <a:spcBef>
                <a:spcPct val="0"/>
              </a:spcBef>
              <a:buNone/>
            </a:pPr>
            <a:r>
              <a:rPr lang="en-US" altLang="en-US" sz="1800" dirty="0" smtClean="0">
                <a:solidFill>
                  <a:srgbClr val="FFFF00"/>
                </a:solidFill>
              </a:rPr>
              <a:t>Staff:</a:t>
            </a:r>
            <a:r>
              <a:rPr lang="en-US" altLang="en-US" sz="1800" dirty="0" smtClean="0">
                <a:solidFill>
                  <a:srgbClr val="FFC000"/>
                </a:solidFill>
              </a:rPr>
              <a:t> </a:t>
            </a:r>
            <a:r>
              <a:rPr lang="en-US" altLang="en-US" sz="1800" dirty="0" smtClean="0">
                <a:solidFill>
                  <a:srgbClr val="FF6600"/>
                </a:solidFill>
              </a:rPr>
              <a:t>doug_clapp@appro.senate.gov, jen_becker@appro.senate.gov</a:t>
            </a:r>
          </a:p>
        </p:txBody>
      </p:sp>
      <p:sp>
        <p:nvSpPr>
          <p:cNvPr id="26" name="Text Box 9"/>
          <p:cNvSpPr txBox="1">
            <a:spLocks noChangeArrowheads="1"/>
          </p:cNvSpPr>
          <p:nvPr/>
        </p:nvSpPr>
        <p:spPr bwMode="auto">
          <a:xfrm>
            <a:off x="6477001" y="2438400"/>
            <a:ext cx="26669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en-US" altLang="en-US" sz="2000" dirty="0" smtClean="0">
                <a:solidFill>
                  <a:srgbClr val="FF6600"/>
                </a:solidFill>
              </a:rPr>
              <a:t>John Neely Kennedy</a:t>
            </a:r>
          </a:p>
          <a:p>
            <a:pPr algn="ctr" eaLnBrk="1" hangingPunct="1">
              <a:lnSpc>
                <a:spcPct val="150000"/>
              </a:lnSpc>
              <a:spcBef>
                <a:spcPct val="0"/>
              </a:spcBef>
              <a:buFontTx/>
              <a:buNone/>
            </a:pPr>
            <a:r>
              <a:rPr lang="en-US" altLang="en-US" sz="2000" dirty="0" smtClean="0">
                <a:solidFill>
                  <a:schemeClr val="bg1"/>
                </a:solidFill>
              </a:rPr>
              <a:t>R-LA</a:t>
            </a:r>
          </a:p>
          <a:p>
            <a:pPr algn="ctr" eaLnBrk="1" hangingPunct="1">
              <a:lnSpc>
                <a:spcPct val="150000"/>
              </a:lnSpc>
              <a:spcBef>
                <a:spcPct val="0"/>
              </a:spcBef>
              <a:buFontTx/>
              <a:buNone/>
            </a:pPr>
            <a:r>
              <a:rPr lang="en-US" altLang="en-US" sz="2000" dirty="0" smtClean="0">
                <a:solidFill>
                  <a:schemeClr val="bg1"/>
                </a:solidFill>
              </a:rPr>
              <a:t>Elected 2017 </a:t>
            </a:r>
            <a:endParaRPr lang="en-US" altLang="en-US" sz="2000" dirty="0" smtClean="0">
              <a:solidFill>
                <a:srgbClr val="FFFFFF"/>
              </a:solidFill>
            </a:endParaRPr>
          </a:p>
        </p:txBody>
      </p:sp>
      <p:sp>
        <p:nvSpPr>
          <p:cNvPr id="28" name="Text Box 9"/>
          <p:cNvSpPr txBox="1">
            <a:spLocks noChangeArrowheads="1"/>
          </p:cNvSpPr>
          <p:nvPr/>
        </p:nvSpPr>
        <p:spPr bwMode="auto">
          <a:xfrm>
            <a:off x="4800600" y="4265474"/>
            <a:ext cx="4572000" cy="216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800" dirty="0" smtClean="0">
                <a:solidFill>
                  <a:srgbClr val="FFFF00"/>
                </a:solidFill>
              </a:rPr>
              <a:t>Pronunciation: </a:t>
            </a:r>
            <a:r>
              <a:rPr lang="en-US" altLang="en-US" sz="1800" dirty="0" err="1" smtClean="0">
                <a:solidFill>
                  <a:schemeClr val="bg1"/>
                </a:solidFill>
              </a:rPr>
              <a:t>jahn</a:t>
            </a:r>
            <a:r>
              <a:rPr lang="en-US" altLang="en-US" sz="1800" dirty="0" smtClean="0">
                <a:solidFill>
                  <a:schemeClr val="bg1"/>
                </a:solidFill>
              </a:rPr>
              <a:t> KEH-</a:t>
            </a:r>
            <a:r>
              <a:rPr lang="en-US" altLang="en-US" sz="1800" dirty="0" err="1" smtClean="0">
                <a:solidFill>
                  <a:schemeClr val="bg1"/>
                </a:solidFill>
              </a:rPr>
              <a:t>nuh</a:t>
            </a:r>
            <a:r>
              <a:rPr lang="en-US" altLang="en-US" sz="1800" dirty="0" smtClean="0">
                <a:solidFill>
                  <a:schemeClr val="bg1"/>
                </a:solidFill>
              </a:rPr>
              <a:t>-</a:t>
            </a:r>
            <a:r>
              <a:rPr lang="en-US" altLang="en-US" sz="1800" dirty="0" err="1" smtClean="0">
                <a:solidFill>
                  <a:schemeClr val="bg1"/>
                </a:solidFill>
              </a:rPr>
              <a:t>dee</a:t>
            </a:r>
            <a:endParaRPr lang="en-US" altLang="en-US" sz="1800" dirty="0" smtClean="0">
              <a:solidFill>
                <a:schemeClr val="bg1"/>
              </a:solidFill>
            </a:endParaRPr>
          </a:p>
          <a:p>
            <a:pPr eaLnBrk="1" hangingPunct="1">
              <a:lnSpc>
                <a:spcPct val="150000"/>
              </a:lnSpc>
              <a:spcBef>
                <a:spcPct val="0"/>
              </a:spcBef>
              <a:buFontTx/>
              <a:buNone/>
            </a:pPr>
            <a:r>
              <a:rPr lang="en-US" altLang="en-US" sz="1800" dirty="0" smtClean="0">
                <a:solidFill>
                  <a:srgbClr val="FFFF00"/>
                </a:solidFill>
              </a:rPr>
              <a:t>Residence: </a:t>
            </a:r>
            <a:r>
              <a:rPr lang="en-US" altLang="en-US" sz="1800" dirty="0" smtClean="0">
                <a:solidFill>
                  <a:schemeClr val="bg1"/>
                </a:solidFill>
              </a:rPr>
              <a:t>Zachary, LA</a:t>
            </a:r>
          </a:p>
          <a:p>
            <a:pPr eaLnBrk="1" hangingPunct="1">
              <a:lnSpc>
                <a:spcPct val="150000"/>
              </a:lnSpc>
              <a:spcBef>
                <a:spcPct val="0"/>
              </a:spcBef>
              <a:buFontTx/>
              <a:buNone/>
            </a:pPr>
            <a:r>
              <a:rPr lang="en-US" altLang="en-US" sz="1800" dirty="0" smtClean="0">
                <a:solidFill>
                  <a:srgbClr val="FFFF00"/>
                </a:solidFill>
              </a:rPr>
              <a:t>Previous Occupation: </a:t>
            </a:r>
            <a:r>
              <a:rPr lang="en-US" altLang="en-US" sz="1800" dirty="0" smtClean="0">
                <a:solidFill>
                  <a:schemeClr val="bg1"/>
                </a:solidFill>
              </a:rPr>
              <a:t>Attorney</a:t>
            </a:r>
          </a:p>
          <a:p>
            <a:pPr eaLnBrk="1" hangingPunct="1">
              <a:lnSpc>
                <a:spcPct val="150000"/>
              </a:lnSpc>
              <a:spcBef>
                <a:spcPct val="0"/>
              </a:spcBef>
              <a:buFontTx/>
              <a:buNone/>
            </a:pPr>
            <a:r>
              <a:rPr lang="en-US" altLang="en-US" sz="1800" dirty="0" smtClean="0">
                <a:solidFill>
                  <a:srgbClr val="FFFF00"/>
                </a:solidFill>
              </a:rPr>
              <a:t>Staff:</a:t>
            </a:r>
            <a:r>
              <a:rPr lang="en-US" altLang="en-US" sz="1800" dirty="0" smtClean="0">
                <a:solidFill>
                  <a:srgbClr val="FFC000"/>
                </a:solidFill>
              </a:rPr>
              <a:t> </a:t>
            </a:r>
            <a:r>
              <a:rPr lang="en-US" altLang="en-US" sz="1800" dirty="0" smtClean="0">
                <a:solidFill>
                  <a:srgbClr val="FF6600"/>
                </a:solidFill>
              </a:rPr>
              <a:t>jen_armstrong@appro.senate.gov, meyer_seligman@appro.senate.gov</a:t>
            </a:r>
          </a:p>
        </p:txBody>
      </p:sp>
      <p:pic>
        <p:nvPicPr>
          <p:cNvPr id="55298" name="Picture 2" descr="https://www.legistorm.com/images/core_person_images/395/52395.jpg?rand=80311"/>
          <p:cNvPicPr>
            <a:picLocks noChangeAspect="1" noChangeArrowheads="1"/>
          </p:cNvPicPr>
          <p:nvPr/>
        </p:nvPicPr>
        <p:blipFill>
          <a:blip r:embed="rId2" cstate="print"/>
          <a:srcRect/>
          <a:stretch>
            <a:fillRect/>
          </a:stretch>
        </p:blipFill>
        <p:spPr bwMode="auto">
          <a:xfrm>
            <a:off x="304800" y="2103974"/>
            <a:ext cx="1645920" cy="2087026"/>
          </a:xfrm>
          <a:prstGeom prst="rect">
            <a:avLst/>
          </a:prstGeom>
          <a:noFill/>
        </p:spPr>
      </p:pic>
      <p:pic>
        <p:nvPicPr>
          <p:cNvPr id="55300" name="Picture 4" descr="https://www.legistorm.com/images/core_person_images/461/58461.jpg?rand=403171"/>
          <p:cNvPicPr>
            <a:picLocks noChangeAspect="1" noChangeArrowheads="1"/>
          </p:cNvPicPr>
          <p:nvPr/>
        </p:nvPicPr>
        <p:blipFill>
          <a:blip r:embed="rId3" cstate="print"/>
          <a:srcRect l="23148" r="21125"/>
          <a:stretch>
            <a:fillRect/>
          </a:stretch>
        </p:blipFill>
        <p:spPr bwMode="auto">
          <a:xfrm>
            <a:off x="4866336" y="2103974"/>
            <a:ext cx="1645920" cy="1972050"/>
          </a:xfrm>
          <a:prstGeom prst="rect">
            <a:avLst/>
          </a:prstGeom>
          <a:noFill/>
        </p:spPr>
      </p:pic>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0" y="152400"/>
            <a:ext cx="8839200"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smtClean="0">
                <a:solidFill>
                  <a:srgbClr val="FF6600"/>
                </a:solidFill>
              </a:rPr>
              <a:t>Senate</a:t>
            </a:r>
            <a:r>
              <a:rPr lang="en-US" altLang="en-US" sz="2400" dirty="0" smtClean="0">
                <a:solidFill>
                  <a:srgbClr val="FFFF00"/>
                </a:solidFill>
              </a:rPr>
              <a:t> Appropriations Subcommittee: </a:t>
            </a:r>
          </a:p>
          <a:p>
            <a:pPr algn="ctr" eaLnBrk="1" hangingPunct="1">
              <a:spcBef>
                <a:spcPct val="0"/>
              </a:spcBef>
              <a:buFontTx/>
              <a:buNone/>
            </a:pPr>
            <a:r>
              <a:rPr lang="en-US" altLang="en-US" dirty="0" smtClean="0">
                <a:solidFill>
                  <a:srgbClr val="FF6600"/>
                </a:solidFill>
              </a:rPr>
              <a:t>Energy and Water Development &amp; Related “”</a:t>
            </a:r>
            <a:endParaRPr lang="en-US" altLang="en-US" dirty="0">
              <a:solidFill>
                <a:srgbClr val="FF6600"/>
              </a:solidFill>
            </a:endParaRPr>
          </a:p>
        </p:txBody>
      </p:sp>
      <p:sp>
        <p:nvSpPr>
          <p:cNvPr id="15" name="Rectangle 8"/>
          <p:cNvSpPr>
            <a:spLocks noChangeArrowheads="1"/>
          </p:cNvSpPr>
          <p:nvPr/>
        </p:nvSpPr>
        <p:spPr bwMode="auto">
          <a:xfrm>
            <a:off x="0" y="11430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Rectangle 8"/>
          <p:cNvSpPr>
            <a:spLocks noChangeArrowheads="1"/>
          </p:cNvSpPr>
          <p:nvPr/>
        </p:nvSpPr>
        <p:spPr bwMode="auto">
          <a:xfrm rot="16200000">
            <a:off x="2049780" y="3749381"/>
            <a:ext cx="512064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2" name="Text Box 9"/>
          <p:cNvSpPr txBox="1">
            <a:spLocks noChangeArrowheads="1"/>
          </p:cNvSpPr>
          <p:nvPr/>
        </p:nvSpPr>
        <p:spPr bwMode="auto">
          <a:xfrm>
            <a:off x="1181100" y="1447800"/>
            <a:ext cx="2057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Majority</a:t>
            </a:r>
          </a:p>
        </p:txBody>
      </p:sp>
      <p:sp>
        <p:nvSpPr>
          <p:cNvPr id="23" name="Text Box 9"/>
          <p:cNvSpPr txBox="1">
            <a:spLocks noChangeArrowheads="1"/>
          </p:cNvSpPr>
          <p:nvPr/>
        </p:nvSpPr>
        <p:spPr bwMode="auto">
          <a:xfrm>
            <a:off x="4991100" y="1447800"/>
            <a:ext cx="3581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Minority</a:t>
            </a:r>
          </a:p>
        </p:txBody>
      </p:sp>
      <p:sp>
        <p:nvSpPr>
          <p:cNvPr id="24" name="Text Box 9"/>
          <p:cNvSpPr txBox="1">
            <a:spLocks noChangeArrowheads="1"/>
          </p:cNvSpPr>
          <p:nvPr/>
        </p:nvSpPr>
        <p:spPr bwMode="auto">
          <a:xfrm>
            <a:off x="228600" y="2057400"/>
            <a:ext cx="4495800" cy="3831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lnSpc>
                <a:spcPct val="150000"/>
              </a:lnSpc>
              <a:spcBef>
                <a:spcPct val="0"/>
              </a:spcBef>
              <a:buFont typeface="+mj-lt"/>
              <a:buAutoNum type="arabicPeriod"/>
            </a:pPr>
            <a:r>
              <a:rPr lang="en-US" altLang="en-US" sz="1800" dirty="0" smtClean="0">
                <a:solidFill>
                  <a:schemeClr val="bg1"/>
                </a:solidFill>
              </a:rPr>
              <a:t> Sen. Dianne Feinstein (D-CA)</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Patty Murray (D-WA)</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Jon Tester (D-MT)</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Dick Durbin (D-IL)</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Jeanne Shaheen (D-NH)</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Jeff Merkley (D-OR)</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Chris Coons (D-DE)</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Tammy Baldwin (D-WI)</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Martin Heinrich (D-NM)</a:t>
            </a:r>
          </a:p>
        </p:txBody>
      </p:sp>
      <p:sp>
        <p:nvSpPr>
          <p:cNvPr id="28" name="Text Box 9"/>
          <p:cNvSpPr txBox="1">
            <a:spLocks noChangeArrowheads="1"/>
          </p:cNvSpPr>
          <p:nvPr/>
        </p:nvSpPr>
        <p:spPr bwMode="auto">
          <a:xfrm>
            <a:off x="4876800" y="2057400"/>
            <a:ext cx="4191000" cy="3831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lnSpc>
                <a:spcPct val="150000"/>
              </a:lnSpc>
              <a:spcBef>
                <a:spcPct val="0"/>
              </a:spcBef>
              <a:buFont typeface="+mj-lt"/>
              <a:buAutoNum type="arabicPeriod"/>
            </a:pPr>
            <a:r>
              <a:rPr lang="en-US" altLang="en-US" sz="1800" dirty="0" smtClean="0">
                <a:solidFill>
                  <a:schemeClr val="bg1"/>
                </a:solidFill>
              </a:rPr>
              <a:t>Sen. John Neely Kennedy (R-LA)</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Mitch McConnell (R-KY)</a:t>
            </a:r>
          </a:p>
          <a:p>
            <a:pPr marL="342900" indent="-342900" eaLnBrk="1" hangingPunct="1">
              <a:lnSpc>
                <a:spcPct val="150000"/>
              </a:lnSpc>
              <a:spcBef>
                <a:spcPct val="0"/>
              </a:spcBef>
              <a:buFont typeface="+mj-lt"/>
              <a:buAutoNum type="arabicPeriod"/>
            </a:pPr>
            <a:r>
              <a:rPr lang="en-US" altLang="en-US" sz="1800" dirty="0" smtClean="0">
                <a:solidFill>
                  <a:srgbClr val="FFFF00"/>
                </a:solidFill>
              </a:rPr>
              <a:t>Sen. Richard Shelby (R-AL)</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Susan Collins (R-ME)</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Lisa Murkowski (R-AK)</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Lindsey Graham (R-SC)</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John Hoeven (R-ND)</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Cindy Hyde-Smith (R-MS)</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Bill Hagerty (R-TN)</a:t>
            </a:r>
          </a:p>
        </p:txBody>
      </p:sp>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0" y="0"/>
            <a:ext cx="88392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dirty="0" smtClean="0">
                <a:solidFill>
                  <a:srgbClr val="FF6600"/>
                </a:solidFill>
              </a:rPr>
              <a:t>House and Senate Appropriations for </a:t>
            </a:r>
          </a:p>
          <a:p>
            <a:pPr algn="ctr" eaLnBrk="1" hangingPunct="1">
              <a:spcBef>
                <a:spcPct val="0"/>
              </a:spcBef>
              <a:buFontTx/>
              <a:buNone/>
            </a:pPr>
            <a:r>
              <a:rPr lang="en-US" altLang="en-US" dirty="0" smtClean="0">
                <a:solidFill>
                  <a:srgbClr val="FF6600"/>
                </a:solidFill>
              </a:rPr>
              <a:t>Interior, Environment &amp; Related Agencies</a:t>
            </a:r>
            <a:endParaRPr lang="en-US" altLang="en-US" dirty="0">
              <a:solidFill>
                <a:srgbClr val="FF6600"/>
              </a:solidFill>
            </a:endParaRPr>
          </a:p>
        </p:txBody>
      </p:sp>
      <p:sp>
        <p:nvSpPr>
          <p:cNvPr id="15" name="Rectangle 8"/>
          <p:cNvSpPr>
            <a:spLocks noChangeArrowheads="1"/>
          </p:cNvSpPr>
          <p:nvPr/>
        </p:nvSpPr>
        <p:spPr bwMode="auto">
          <a:xfrm>
            <a:off x="0" y="12954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9" name="TextBox 8"/>
          <p:cNvSpPr txBox="1"/>
          <p:nvPr/>
        </p:nvSpPr>
        <p:spPr>
          <a:xfrm>
            <a:off x="381000" y="1676400"/>
            <a:ext cx="8458200" cy="3810000"/>
          </a:xfrm>
          <a:prstGeom prst="rect">
            <a:avLst/>
          </a:prstGeom>
          <a:noFill/>
        </p:spPr>
        <p:txBody>
          <a:bodyPr wrap="square" rtlCol="0">
            <a:noAutofit/>
          </a:bodyPr>
          <a:lstStyle/>
          <a:p>
            <a:pPr algn="l"/>
            <a:r>
              <a:rPr lang="en-US" sz="2400" dirty="0" smtClean="0">
                <a:solidFill>
                  <a:srgbClr val="FFFFFF"/>
                </a:solidFill>
              </a:rPr>
              <a:t>Subcommittee jurisdiction for funding includes:</a:t>
            </a:r>
            <a:br>
              <a:rPr lang="en-US" sz="2400" dirty="0" smtClean="0">
                <a:solidFill>
                  <a:srgbClr val="FFFFFF"/>
                </a:solidFill>
              </a:rPr>
            </a:br>
            <a:endParaRPr lang="en-US" sz="2400" dirty="0" smtClean="0">
              <a:solidFill>
                <a:srgbClr val="FFFFFF"/>
              </a:solidFill>
            </a:endParaRPr>
          </a:p>
          <a:p>
            <a:pPr marL="514350" indent="-514350" algn="l">
              <a:buFont typeface="Wingdings" pitchFamily="2" charset="2"/>
              <a:buChar char="§"/>
            </a:pPr>
            <a:r>
              <a:rPr lang="en-US" sz="2400" dirty="0" smtClean="0">
                <a:solidFill>
                  <a:srgbClr val="FFFFFF"/>
                </a:solidFill>
              </a:rPr>
              <a:t> </a:t>
            </a:r>
            <a:r>
              <a:rPr lang="en-US" sz="2400" dirty="0" smtClean="0">
                <a:solidFill>
                  <a:srgbClr val="FFFF00"/>
                </a:solidFill>
              </a:rPr>
              <a:t>Department of the Interior </a:t>
            </a:r>
          </a:p>
          <a:p>
            <a:pPr marL="804863" lvl="1" indent="-347663" algn="l">
              <a:buFont typeface="Arial" pitchFamily="34" charset="0"/>
              <a:buChar char="•"/>
            </a:pPr>
            <a:r>
              <a:rPr lang="en-US" sz="2400" dirty="0" smtClean="0">
                <a:solidFill>
                  <a:srgbClr val="FFFFFF"/>
                </a:solidFill>
              </a:rPr>
              <a:t>except Bureau of Reclamation</a:t>
            </a:r>
          </a:p>
          <a:p>
            <a:pPr marL="971550" lvl="1" indent="-514350" algn="l">
              <a:buFont typeface="Wingdings" pitchFamily="2" charset="2"/>
              <a:buChar char="§"/>
            </a:pPr>
            <a:endParaRPr lang="en-US" sz="2400" dirty="0" smtClean="0">
              <a:solidFill>
                <a:srgbClr val="FFFFFF"/>
              </a:solidFill>
            </a:endParaRPr>
          </a:p>
          <a:p>
            <a:pPr marL="514350" indent="-514350" algn="l">
              <a:buFont typeface="Wingdings" pitchFamily="2" charset="2"/>
              <a:buChar char="§"/>
            </a:pPr>
            <a:r>
              <a:rPr lang="en-US" sz="2400" dirty="0" smtClean="0">
                <a:solidFill>
                  <a:srgbClr val="FFFFFF"/>
                </a:solidFill>
              </a:rPr>
              <a:t>Environmental Protection Agency</a:t>
            </a:r>
          </a:p>
          <a:p>
            <a:pPr marL="804863" lvl="1" indent="-347663" algn="l">
              <a:buFont typeface="Arial" pitchFamily="34" charset="0"/>
              <a:buChar char="•"/>
            </a:pPr>
            <a:r>
              <a:rPr lang="en-US" sz="2400" dirty="0" smtClean="0">
                <a:solidFill>
                  <a:srgbClr val="FFFF00"/>
                </a:solidFill>
              </a:rPr>
              <a:t>Great Lakes Restoration Initiative (GLRI)</a:t>
            </a:r>
          </a:p>
          <a:p>
            <a:pPr marL="971550" lvl="1" indent="-514350" algn="l">
              <a:buFont typeface="Wingdings" pitchFamily="2" charset="2"/>
              <a:buChar char="§"/>
            </a:pPr>
            <a:endParaRPr lang="en-US" sz="2400" dirty="0" smtClean="0">
              <a:solidFill>
                <a:srgbClr val="FFFFFF"/>
              </a:solidFill>
            </a:endParaRPr>
          </a:p>
          <a:p>
            <a:pPr marL="514350" indent="-514350" algn="l">
              <a:buFont typeface="Wingdings" pitchFamily="2" charset="2"/>
              <a:buChar char="§"/>
            </a:pPr>
            <a:r>
              <a:rPr lang="en-US" sz="2400" dirty="0" smtClean="0">
                <a:solidFill>
                  <a:srgbClr val="FFFF00"/>
                </a:solidFill>
              </a:rPr>
              <a:t>USDA Forest Service</a:t>
            </a:r>
          </a:p>
        </p:txBody>
      </p:sp>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27296" y="0"/>
            <a:ext cx="9144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dirty="0" smtClean="0">
                <a:solidFill>
                  <a:srgbClr val="FF6600"/>
                </a:solidFill>
              </a:rPr>
              <a:t>Invasive Species Activities in </a:t>
            </a:r>
          </a:p>
          <a:p>
            <a:pPr algn="ctr" eaLnBrk="1" hangingPunct="1">
              <a:spcBef>
                <a:spcPct val="0"/>
              </a:spcBef>
              <a:buFontTx/>
              <a:buNone/>
            </a:pPr>
            <a:r>
              <a:rPr lang="en-US" altLang="en-US" dirty="0" smtClean="0">
                <a:solidFill>
                  <a:srgbClr val="FF6600"/>
                </a:solidFill>
              </a:rPr>
              <a:t>Interior, Environment &amp; Related Agencies</a:t>
            </a:r>
            <a:endParaRPr lang="en-US" altLang="en-US" dirty="0">
              <a:solidFill>
                <a:srgbClr val="FF6600"/>
              </a:solidFill>
            </a:endParaRPr>
          </a:p>
        </p:txBody>
      </p:sp>
      <p:sp>
        <p:nvSpPr>
          <p:cNvPr id="15" name="Rectangle 8"/>
          <p:cNvSpPr>
            <a:spLocks noChangeArrowheads="1"/>
          </p:cNvSpPr>
          <p:nvPr/>
        </p:nvSpPr>
        <p:spPr bwMode="auto">
          <a:xfrm>
            <a:off x="0" y="12954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9" name="TextBox 8"/>
          <p:cNvSpPr txBox="1"/>
          <p:nvPr/>
        </p:nvSpPr>
        <p:spPr>
          <a:xfrm>
            <a:off x="457200" y="1600200"/>
            <a:ext cx="8382000" cy="4876800"/>
          </a:xfrm>
          <a:prstGeom prst="rect">
            <a:avLst/>
          </a:prstGeom>
          <a:noFill/>
        </p:spPr>
        <p:txBody>
          <a:bodyPr wrap="square" rtlCol="0">
            <a:noAutofit/>
          </a:bodyPr>
          <a:lstStyle/>
          <a:p>
            <a:pPr algn="l"/>
            <a:r>
              <a:rPr lang="en-US" sz="2400" dirty="0" smtClean="0">
                <a:solidFill>
                  <a:srgbClr val="FFFF00"/>
                </a:solidFill>
              </a:rPr>
              <a:t>EPA- GLRI:  </a:t>
            </a:r>
            <a:r>
              <a:rPr lang="en-US" sz="2400" dirty="0" smtClean="0">
                <a:solidFill>
                  <a:srgbClr val="00B050"/>
                </a:solidFill>
              </a:rPr>
              <a:t>$330 million </a:t>
            </a:r>
            <a:r>
              <a:rPr lang="en-US" sz="2400" dirty="0" smtClean="0">
                <a:solidFill>
                  <a:srgbClr val="00B050"/>
                </a:solidFill>
              </a:rPr>
              <a:t>in FY </a:t>
            </a:r>
            <a:r>
              <a:rPr lang="en-US" sz="2400" dirty="0" smtClean="0">
                <a:solidFill>
                  <a:srgbClr val="00B050"/>
                </a:solidFill>
              </a:rPr>
              <a:t>2021 </a:t>
            </a:r>
            <a:r>
              <a:rPr lang="en-US" sz="1000" dirty="0" smtClean="0">
                <a:solidFill>
                  <a:srgbClr val="00B050"/>
                </a:solidFill>
              </a:rPr>
              <a:t>			</a:t>
            </a:r>
          </a:p>
          <a:p>
            <a:pPr marL="635000" lvl="1" indent="-177800" algn="l">
              <a:buFont typeface="Arial" pitchFamily="34" charset="0"/>
              <a:buChar char="•"/>
            </a:pPr>
            <a:r>
              <a:rPr lang="en-US" dirty="0" smtClean="0">
                <a:solidFill>
                  <a:srgbClr val="FFFFFF"/>
                </a:solidFill>
              </a:rPr>
              <a:t>Fund the Great Lakes Restoration Initiative (GLRI) at the FY 22 authorized level of $375 million.</a:t>
            </a:r>
            <a:br>
              <a:rPr lang="en-US" dirty="0" smtClean="0">
                <a:solidFill>
                  <a:srgbClr val="FFFFFF"/>
                </a:solidFill>
              </a:rPr>
            </a:br>
            <a:r>
              <a:rPr lang="en-US" dirty="0" smtClean="0">
                <a:solidFill>
                  <a:srgbClr val="FFFFFF"/>
                </a:solidFill>
              </a:rPr>
              <a:t/>
            </a:r>
            <a:br>
              <a:rPr lang="en-US" dirty="0" smtClean="0">
                <a:solidFill>
                  <a:srgbClr val="FFFFFF"/>
                </a:solidFill>
              </a:rPr>
            </a:br>
            <a:endParaRPr lang="en-US" dirty="0" smtClean="0">
              <a:solidFill>
                <a:srgbClr val="FFFFFF"/>
              </a:solidFill>
            </a:endParaRPr>
          </a:p>
          <a:p>
            <a:pPr algn="l"/>
            <a:r>
              <a:rPr lang="en-US" sz="2400" dirty="0" smtClean="0">
                <a:solidFill>
                  <a:srgbClr val="FFFF00"/>
                </a:solidFill>
              </a:rPr>
              <a:t>US Forest Service:  </a:t>
            </a:r>
            <a:r>
              <a:rPr lang="en-US" sz="2400" dirty="0" smtClean="0">
                <a:solidFill>
                  <a:srgbClr val="00B050"/>
                </a:solidFill>
              </a:rPr>
              <a:t>$7.4 billion in FY 2021</a:t>
            </a:r>
            <a:endParaRPr lang="en-US" sz="2400" dirty="0" smtClean="0">
              <a:solidFill>
                <a:srgbClr val="00B050"/>
              </a:solidFill>
            </a:endParaRPr>
          </a:p>
          <a:p>
            <a:pPr algn="l"/>
            <a:r>
              <a:rPr lang="en-US" sz="2400" dirty="0" smtClean="0">
                <a:solidFill>
                  <a:srgbClr val="FFFFFF"/>
                </a:solidFill>
              </a:rPr>
              <a:t>     </a:t>
            </a:r>
            <a:r>
              <a:rPr lang="en-US" sz="2000" dirty="0" smtClean="0">
                <a:solidFill>
                  <a:srgbClr val="FFFF00"/>
                </a:solidFill>
              </a:rPr>
              <a:t>National </a:t>
            </a:r>
            <a:r>
              <a:rPr lang="en-US" sz="2000" dirty="0" smtClean="0">
                <a:solidFill>
                  <a:srgbClr val="FFFF00"/>
                </a:solidFill>
              </a:rPr>
              <a:t>Forest System:   </a:t>
            </a:r>
            <a:r>
              <a:rPr lang="en-US" sz="2000" dirty="0" smtClean="0">
                <a:solidFill>
                  <a:srgbClr val="00B050"/>
                </a:solidFill>
              </a:rPr>
              <a:t>$1.8 billion</a:t>
            </a:r>
            <a:endParaRPr lang="en-US" sz="2000" dirty="0" smtClean="0">
              <a:solidFill>
                <a:srgbClr val="00B050"/>
              </a:solidFill>
            </a:endParaRPr>
          </a:p>
          <a:p>
            <a:pPr algn="l"/>
            <a:r>
              <a:rPr lang="en-US" sz="2000" dirty="0" smtClean="0">
                <a:solidFill>
                  <a:srgbClr val="FFFF00"/>
                </a:solidFill>
              </a:rPr>
              <a:t>      State &amp; Private Forestry:  </a:t>
            </a:r>
            <a:r>
              <a:rPr lang="en-US" sz="2000" dirty="0" smtClean="0">
                <a:solidFill>
                  <a:srgbClr val="00B050"/>
                </a:solidFill>
              </a:rPr>
              <a:t>$267.2 million </a:t>
            </a:r>
          </a:p>
          <a:p>
            <a:pPr algn="l"/>
            <a:endParaRPr lang="en-US" sz="2000" dirty="0" smtClean="0">
              <a:solidFill>
                <a:srgbClr val="00B050"/>
              </a:solidFill>
            </a:endParaRPr>
          </a:p>
          <a:p>
            <a:pPr marL="627063" lvl="1" indent="-169863" algn="l">
              <a:buFont typeface="Arial" pitchFamily="34" charset="0"/>
              <a:buChar char="•"/>
            </a:pPr>
            <a:r>
              <a:rPr lang="en-US" dirty="0" smtClean="0">
                <a:solidFill>
                  <a:srgbClr val="FFFFFF"/>
                </a:solidFill>
              </a:rPr>
              <a:t>$6 </a:t>
            </a:r>
            <a:r>
              <a:rPr lang="en-US" dirty="0" smtClean="0">
                <a:solidFill>
                  <a:srgbClr val="FFFFFF"/>
                </a:solidFill>
              </a:rPr>
              <a:t>million increase to the FY 21 enacted level, $3 million each in the National Forest System and State and Private Forestry accounts for a coordinated federal and nonfederal monitoring and treatment effort to reduce the damage posed by invasive insects to the forest ecosystems of the New England and mid-Atlantic states</a:t>
            </a:r>
            <a:endParaRPr lang="en-US" dirty="0" smtClean="0">
              <a:solidFill>
                <a:srgbClr val="00B050"/>
              </a:solidFill>
            </a:endParaRPr>
          </a:p>
          <a:p>
            <a:pPr marL="177800" indent="-177800" algn="l"/>
            <a:r>
              <a:rPr lang="en-US" dirty="0" smtClean="0">
                <a:solidFill>
                  <a:srgbClr val="FFFFFF"/>
                </a:solidFill>
              </a:rPr>
              <a:t/>
            </a:r>
            <a:br>
              <a:rPr lang="en-US" dirty="0" smtClean="0">
                <a:solidFill>
                  <a:srgbClr val="FFFFFF"/>
                </a:solidFill>
              </a:rPr>
            </a:br>
            <a:endParaRPr lang="en-US" dirty="0" smtClean="0">
              <a:solidFill>
                <a:srgbClr val="FFFFFF"/>
              </a:solidFill>
            </a:endParaRPr>
          </a:p>
          <a:p>
            <a:pPr marL="1092200" lvl="2" indent="-177800" algn="l"/>
            <a:endParaRPr lang="en-US" dirty="0" smtClean="0">
              <a:solidFill>
                <a:srgbClr val="FFFFFF"/>
              </a:solidFill>
            </a:endParaRPr>
          </a:p>
        </p:txBody>
      </p:sp>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27296" y="0"/>
            <a:ext cx="9144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dirty="0" smtClean="0">
                <a:solidFill>
                  <a:srgbClr val="FF6600"/>
                </a:solidFill>
              </a:rPr>
              <a:t>Invasive Species Activities in </a:t>
            </a:r>
          </a:p>
          <a:p>
            <a:pPr algn="ctr" eaLnBrk="1" hangingPunct="1">
              <a:spcBef>
                <a:spcPct val="0"/>
              </a:spcBef>
              <a:buFontTx/>
              <a:buNone/>
            </a:pPr>
            <a:r>
              <a:rPr lang="en-US" altLang="en-US" dirty="0" smtClean="0">
                <a:solidFill>
                  <a:srgbClr val="FF6600"/>
                </a:solidFill>
              </a:rPr>
              <a:t>Interior, Environment &amp; Related Agencies</a:t>
            </a:r>
            <a:endParaRPr lang="en-US" altLang="en-US" dirty="0">
              <a:solidFill>
                <a:srgbClr val="FF6600"/>
              </a:solidFill>
            </a:endParaRPr>
          </a:p>
        </p:txBody>
      </p:sp>
      <p:sp>
        <p:nvSpPr>
          <p:cNvPr id="15" name="Rectangle 8"/>
          <p:cNvSpPr>
            <a:spLocks noChangeArrowheads="1"/>
          </p:cNvSpPr>
          <p:nvPr/>
        </p:nvSpPr>
        <p:spPr bwMode="auto">
          <a:xfrm>
            <a:off x="0" y="12954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9" name="TextBox 8"/>
          <p:cNvSpPr txBox="1"/>
          <p:nvPr/>
        </p:nvSpPr>
        <p:spPr>
          <a:xfrm>
            <a:off x="457200" y="1600200"/>
            <a:ext cx="8382000" cy="4876800"/>
          </a:xfrm>
          <a:prstGeom prst="rect">
            <a:avLst/>
          </a:prstGeom>
          <a:noFill/>
        </p:spPr>
        <p:txBody>
          <a:bodyPr wrap="square" rtlCol="0">
            <a:noAutofit/>
          </a:bodyPr>
          <a:lstStyle/>
          <a:p>
            <a:pPr algn="l"/>
            <a:r>
              <a:rPr lang="en-US" sz="2400" dirty="0" smtClean="0">
                <a:solidFill>
                  <a:srgbClr val="FFFF00"/>
                </a:solidFill>
              </a:rPr>
              <a:t>DOI:  </a:t>
            </a:r>
            <a:r>
              <a:rPr lang="en-US" sz="2400" dirty="0" smtClean="0">
                <a:solidFill>
                  <a:srgbClr val="00B050"/>
                </a:solidFill>
              </a:rPr>
              <a:t>$13.7 billion </a:t>
            </a:r>
            <a:r>
              <a:rPr lang="en-US" sz="2400" dirty="0" smtClean="0">
                <a:solidFill>
                  <a:srgbClr val="00B050"/>
                </a:solidFill>
              </a:rPr>
              <a:t>in FY </a:t>
            </a:r>
            <a:r>
              <a:rPr lang="en-US" sz="2400" dirty="0" smtClean="0">
                <a:solidFill>
                  <a:srgbClr val="00B050"/>
                </a:solidFill>
              </a:rPr>
              <a:t>2021</a:t>
            </a:r>
          </a:p>
          <a:p>
            <a:pPr algn="l"/>
            <a:r>
              <a:rPr lang="en-US" sz="2400" dirty="0" smtClean="0">
                <a:solidFill>
                  <a:srgbClr val="00B050"/>
                </a:solidFill>
              </a:rPr>
              <a:t> </a:t>
            </a:r>
            <a:r>
              <a:rPr lang="en-US" sz="2400" dirty="0" smtClean="0">
                <a:solidFill>
                  <a:srgbClr val="00B050"/>
                </a:solidFill>
              </a:rPr>
              <a:t>     </a:t>
            </a:r>
            <a:r>
              <a:rPr lang="en-US" sz="2000" dirty="0" smtClean="0">
                <a:solidFill>
                  <a:srgbClr val="FFFF00"/>
                </a:solidFill>
              </a:rPr>
              <a:t>Working Capital Fund: </a:t>
            </a:r>
            <a:r>
              <a:rPr lang="en-US" sz="2000" dirty="0" smtClean="0">
                <a:solidFill>
                  <a:srgbClr val="00B050"/>
                </a:solidFill>
              </a:rPr>
              <a:t>$60.7 million</a:t>
            </a:r>
            <a:r>
              <a:rPr lang="en-US" sz="2400" dirty="0" smtClean="0">
                <a:solidFill>
                  <a:srgbClr val="00B050"/>
                </a:solidFill>
              </a:rPr>
              <a:t> </a:t>
            </a:r>
            <a:br>
              <a:rPr lang="en-US" sz="2400" dirty="0" smtClean="0">
                <a:solidFill>
                  <a:srgbClr val="00B050"/>
                </a:solidFill>
              </a:rPr>
            </a:br>
            <a:r>
              <a:rPr lang="en-US" sz="1000" dirty="0" smtClean="0">
                <a:solidFill>
                  <a:srgbClr val="00B050"/>
                </a:solidFill>
              </a:rPr>
              <a:t>			</a:t>
            </a:r>
          </a:p>
          <a:p>
            <a:pPr marL="635000" lvl="1" indent="-177800" algn="l">
              <a:buFont typeface="Arial" pitchFamily="34" charset="0"/>
              <a:buChar char="•"/>
            </a:pPr>
            <a:r>
              <a:rPr lang="en-US" dirty="0" smtClean="0">
                <a:solidFill>
                  <a:srgbClr val="FFFFFF"/>
                </a:solidFill>
              </a:rPr>
              <a:t>$500,000 increase above the FY 21 enacted level for the National Invasive Species Council to reinstitute the Invasive Species Advisory Committee, with an emphasis on providing guidance to federal agencies on priorities for research to combat invasive species</a:t>
            </a:r>
          </a:p>
          <a:p>
            <a:pPr marL="177800" indent="-177800" algn="l"/>
            <a:r>
              <a:rPr lang="en-US" dirty="0" smtClean="0">
                <a:solidFill>
                  <a:srgbClr val="FFFFFF"/>
                </a:solidFill>
              </a:rPr>
              <a:t/>
            </a:r>
            <a:br>
              <a:rPr lang="en-US" dirty="0" smtClean="0">
                <a:solidFill>
                  <a:srgbClr val="FFFFFF"/>
                </a:solidFill>
              </a:rPr>
            </a:br>
            <a:r>
              <a:rPr lang="en-US" dirty="0" smtClean="0">
                <a:solidFill>
                  <a:srgbClr val="FFFFFF"/>
                </a:solidFill>
              </a:rPr>
              <a:t/>
            </a:r>
            <a:br>
              <a:rPr lang="en-US" dirty="0" smtClean="0">
                <a:solidFill>
                  <a:srgbClr val="FFFFFF"/>
                </a:solidFill>
              </a:rPr>
            </a:br>
            <a:r>
              <a:rPr lang="en-US" dirty="0" smtClean="0">
                <a:solidFill>
                  <a:srgbClr val="FFFFFF"/>
                </a:solidFill>
              </a:rPr>
              <a:t>      </a:t>
            </a:r>
            <a:r>
              <a:rPr lang="en-US" sz="2000" dirty="0" smtClean="0">
                <a:solidFill>
                  <a:srgbClr val="FFFF00"/>
                </a:solidFill>
              </a:rPr>
              <a:t>Wildland Fire Management: </a:t>
            </a:r>
            <a:r>
              <a:rPr lang="en-US" sz="2000" dirty="0" smtClean="0">
                <a:solidFill>
                  <a:srgbClr val="00B050"/>
                </a:solidFill>
              </a:rPr>
              <a:t>$992.6 million</a:t>
            </a:r>
            <a:endParaRPr lang="en-US" dirty="0" smtClean="0">
              <a:solidFill>
                <a:srgbClr val="FFFFFF"/>
              </a:solidFill>
            </a:endParaRPr>
          </a:p>
          <a:p>
            <a:pPr algn="l"/>
            <a:r>
              <a:rPr lang="en-US" sz="2000" dirty="0" smtClean="0">
                <a:solidFill>
                  <a:srgbClr val="FFFF00"/>
                </a:solidFill>
              </a:rPr>
              <a:t>      	  Fuels Management: </a:t>
            </a:r>
            <a:r>
              <a:rPr lang="en-US" sz="2000" dirty="0" smtClean="0">
                <a:solidFill>
                  <a:srgbClr val="00B050"/>
                </a:solidFill>
              </a:rPr>
              <a:t>$219.9 million </a:t>
            </a:r>
          </a:p>
          <a:p>
            <a:pPr algn="l"/>
            <a:endParaRPr lang="en-US" sz="1000" dirty="0" smtClean="0">
              <a:solidFill>
                <a:srgbClr val="00B050"/>
              </a:solidFill>
            </a:endParaRPr>
          </a:p>
          <a:p>
            <a:pPr marL="627063" lvl="1" indent="-169863" algn="l">
              <a:buFont typeface="Arial" pitchFamily="34" charset="0"/>
              <a:buChar char="•"/>
            </a:pPr>
            <a:r>
              <a:rPr lang="en-US" dirty="0" smtClean="0">
                <a:solidFill>
                  <a:srgbClr val="FFFFFF"/>
                </a:solidFill>
              </a:rPr>
              <a:t>An </a:t>
            </a:r>
            <a:r>
              <a:rPr lang="en-US" dirty="0" smtClean="0">
                <a:solidFill>
                  <a:srgbClr val="FFFFFF"/>
                </a:solidFill>
              </a:rPr>
              <a:t>increase of $20 million above the FY 21 enacted level in Fuels Management to carry out joint projects with the </a:t>
            </a:r>
            <a:r>
              <a:rPr lang="en-US" dirty="0" smtClean="0">
                <a:solidFill>
                  <a:srgbClr val="FFFFFF"/>
                </a:solidFill>
              </a:rPr>
              <a:t>BLM </a:t>
            </a:r>
            <a:r>
              <a:rPr lang="en-US" dirty="0" smtClean="0">
                <a:solidFill>
                  <a:srgbClr val="FFFFFF"/>
                </a:solidFill>
              </a:rPr>
              <a:t>invasive plant management program that accomplish the twin goals of reduced </a:t>
            </a:r>
            <a:r>
              <a:rPr lang="en-US" dirty="0" err="1" smtClean="0">
                <a:solidFill>
                  <a:srgbClr val="FFFFFF"/>
                </a:solidFill>
              </a:rPr>
              <a:t>wildland</a:t>
            </a:r>
            <a:r>
              <a:rPr lang="en-US" dirty="0" smtClean="0">
                <a:solidFill>
                  <a:srgbClr val="FFFFFF"/>
                </a:solidFill>
              </a:rPr>
              <a:t> fire risk and reduced distribution of invasive plants</a:t>
            </a:r>
            <a:endParaRPr lang="en-US" dirty="0" smtClean="0">
              <a:solidFill>
                <a:srgbClr val="00B050"/>
              </a:solidFill>
            </a:endParaRPr>
          </a:p>
          <a:p>
            <a:pPr marL="177800" indent="-177800" algn="l"/>
            <a:r>
              <a:rPr lang="en-US" dirty="0" smtClean="0">
                <a:solidFill>
                  <a:srgbClr val="FFFFFF"/>
                </a:solidFill>
              </a:rPr>
              <a:t/>
            </a:r>
            <a:br>
              <a:rPr lang="en-US" dirty="0" smtClean="0">
                <a:solidFill>
                  <a:srgbClr val="FFFFFF"/>
                </a:solidFill>
              </a:rPr>
            </a:br>
            <a:endParaRPr lang="en-US" dirty="0" smtClean="0">
              <a:solidFill>
                <a:srgbClr val="FFFFFF"/>
              </a:solidFill>
            </a:endParaRPr>
          </a:p>
          <a:p>
            <a:pPr marL="1092200" lvl="2" indent="-177800" algn="l"/>
            <a:endParaRPr lang="en-US" dirty="0" smtClean="0">
              <a:solidFill>
                <a:srgbClr val="FFFFFF"/>
              </a:solidFill>
            </a:endParaRPr>
          </a:p>
        </p:txBody>
      </p:sp>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27296" y="0"/>
            <a:ext cx="9144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dirty="0" smtClean="0">
                <a:solidFill>
                  <a:srgbClr val="FF6600"/>
                </a:solidFill>
              </a:rPr>
              <a:t>Invasive Species Activities in </a:t>
            </a:r>
          </a:p>
          <a:p>
            <a:pPr algn="ctr" eaLnBrk="1" hangingPunct="1">
              <a:spcBef>
                <a:spcPct val="0"/>
              </a:spcBef>
              <a:buFontTx/>
              <a:buNone/>
            </a:pPr>
            <a:r>
              <a:rPr lang="en-US" altLang="en-US" dirty="0" smtClean="0">
                <a:solidFill>
                  <a:srgbClr val="FF6600"/>
                </a:solidFill>
              </a:rPr>
              <a:t>Interior, Environment &amp; Related Agencies</a:t>
            </a:r>
            <a:endParaRPr lang="en-US" altLang="en-US" dirty="0">
              <a:solidFill>
                <a:srgbClr val="FF6600"/>
              </a:solidFill>
            </a:endParaRPr>
          </a:p>
        </p:txBody>
      </p:sp>
      <p:sp>
        <p:nvSpPr>
          <p:cNvPr id="15" name="Rectangle 8"/>
          <p:cNvSpPr>
            <a:spLocks noChangeArrowheads="1"/>
          </p:cNvSpPr>
          <p:nvPr/>
        </p:nvSpPr>
        <p:spPr bwMode="auto">
          <a:xfrm>
            <a:off x="0" y="12954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9" name="TextBox 8"/>
          <p:cNvSpPr txBox="1"/>
          <p:nvPr/>
        </p:nvSpPr>
        <p:spPr>
          <a:xfrm>
            <a:off x="381000" y="1447800"/>
            <a:ext cx="8382000" cy="2743200"/>
          </a:xfrm>
          <a:prstGeom prst="rect">
            <a:avLst/>
          </a:prstGeom>
          <a:noFill/>
        </p:spPr>
        <p:txBody>
          <a:bodyPr wrap="square" rtlCol="0">
            <a:noAutofit/>
          </a:bodyPr>
          <a:lstStyle/>
          <a:p>
            <a:pPr algn="l"/>
            <a:r>
              <a:rPr lang="en-US" sz="2400" dirty="0" smtClean="0">
                <a:solidFill>
                  <a:srgbClr val="FFFF00"/>
                </a:solidFill>
              </a:rPr>
              <a:t>BLM:  </a:t>
            </a:r>
            <a:r>
              <a:rPr lang="en-US" sz="2400" dirty="0" smtClean="0">
                <a:solidFill>
                  <a:srgbClr val="00B050"/>
                </a:solidFill>
              </a:rPr>
              <a:t>$1.3 billion </a:t>
            </a:r>
            <a:r>
              <a:rPr lang="en-US" sz="2400" dirty="0" smtClean="0">
                <a:solidFill>
                  <a:srgbClr val="00B050"/>
                </a:solidFill>
              </a:rPr>
              <a:t>in FY </a:t>
            </a:r>
            <a:r>
              <a:rPr lang="en-US" sz="2400" dirty="0" smtClean="0">
                <a:solidFill>
                  <a:srgbClr val="00B050"/>
                </a:solidFill>
              </a:rPr>
              <a:t>2021</a:t>
            </a:r>
          </a:p>
          <a:p>
            <a:pPr algn="l"/>
            <a:r>
              <a:rPr lang="en-US" sz="2400" dirty="0" smtClean="0">
                <a:solidFill>
                  <a:srgbClr val="00B050"/>
                </a:solidFill>
              </a:rPr>
              <a:t> </a:t>
            </a:r>
            <a:r>
              <a:rPr lang="en-US" sz="2400" dirty="0" smtClean="0">
                <a:solidFill>
                  <a:srgbClr val="00B050"/>
                </a:solidFill>
              </a:rPr>
              <a:t>     </a:t>
            </a:r>
            <a:r>
              <a:rPr lang="en-US" sz="2000" dirty="0" smtClean="0">
                <a:solidFill>
                  <a:srgbClr val="FFFF00"/>
                </a:solidFill>
              </a:rPr>
              <a:t>M</a:t>
            </a:r>
            <a:r>
              <a:rPr lang="en-US" sz="2000" dirty="0" smtClean="0">
                <a:solidFill>
                  <a:srgbClr val="FFFF00"/>
                </a:solidFill>
              </a:rPr>
              <a:t>anagement of Land &amp; Natural Resources: </a:t>
            </a:r>
            <a:r>
              <a:rPr lang="en-US" sz="2000" dirty="0" smtClean="0">
                <a:solidFill>
                  <a:srgbClr val="00B050"/>
                </a:solidFill>
              </a:rPr>
              <a:t>$1.2 billion</a:t>
            </a:r>
          </a:p>
          <a:p>
            <a:pPr algn="l"/>
            <a:r>
              <a:rPr lang="en-US" sz="2000" dirty="0" smtClean="0">
                <a:solidFill>
                  <a:srgbClr val="00B050"/>
                </a:solidFill>
              </a:rPr>
              <a:t> </a:t>
            </a:r>
            <a:r>
              <a:rPr lang="en-US" sz="2000" dirty="0" smtClean="0">
                <a:solidFill>
                  <a:srgbClr val="00B050"/>
                </a:solidFill>
              </a:rPr>
              <a:t>      	 </a:t>
            </a:r>
            <a:r>
              <a:rPr lang="en-US" sz="2000" dirty="0" smtClean="0">
                <a:solidFill>
                  <a:srgbClr val="FFFF00"/>
                </a:solidFill>
              </a:rPr>
              <a:t>Land Resources</a:t>
            </a:r>
            <a:r>
              <a:rPr lang="en-US" sz="2000" dirty="0" smtClean="0">
                <a:solidFill>
                  <a:srgbClr val="FFFF00"/>
                </a:solidFill>
              </a:rPr>
              <a:t>: </a:t>
            </a:r>
            <a:r>
              <a:rPr lang="en-US" sz="2000" dirty="0" smtClean="0">
                <a:solidFill>
                  <a:srgbClr val="00B050"/>
                </a:solidFill>
              </a:rPr>
              <a:t>$251.4 </a:t>
            </a:r>
            <a:r>
              <a:rPr lang="en-US" sz="2000" dirty="0" smtClean="0">
                <a:solidFill>
                  <a:srgbClr val="00B050"/>
                </a:solidFill>
              </a:rPr>
              <a:t>million</a:t>
            </a:r>
          </a:p>
          <a:p>
            <a:pPr algn="l"/>
            <a:r>
              <a:rPr lang="en-US" sz="2000" dirty="0" smtClean="0">
                <a:solidFill>
                  <a:srgbClr val="00B050"/>
                </a:solidFill>
              </a:rPr>
              <a:t>	</a:t>
            </a:r>
            <a:r>
              <a:rPr lang="en-US" sz="2000" dirty="0" smtClean="0">
                <a:solidFill>
                  <a:srgbClr val="00B050"/>
                </a:solidFill>
              </a:rPr>
              <a:t>          </a:t>
            </a:r>
            <a:r>
              <a:rPr lang="en-US" sz="2000" dirty="0" smtClean="0">
                <a:solidFill>
                  <a:srgbClr val="FFFF00"/>
                </a:solidFill>
              </a:rPr>
              <a:t>Rangeland: </a:t>
            </a:r>
            <a:r>
              <a:rPr lang="en-US" sz="2000" dirty="0" smtClean="0">
                <a:solidFill>
                  <a:srgbClr val="00B050"/>
                </a:solidFill>
              </a:rPr>
              <a:t>$105.9 </a:t>
            </a:r>
            <a:r>
              <a:rPr lang="en-US" sz="2000" dirty="0" smtClean="0">
                <a:solidFill>
                  <a:srgbClr val="00B050"/>
                </a:solidFill>
              </a:rPr>
              <a:t>million</a:t>
            </a:r>
            <a:r>
              <a:rPr lang="en-US" sz="2000" dirty="0" smtClean="0">
                <a:solidFill>
                  <a:srgbClr val="00B050"/>
                </a:solidFill>
              </a:rPr>
              <a:t> </a:t>
            </a:r>
            <a:r>
              <a:rPr lang="en-US" sz="2400" dirty="0" smtClean="0">
                <a:solidFill>
                  <a:srgbClr val="00B050"/>
                </a:solidFill>
              </a:rPr>
              <a:t/>
            </a:r>
            <a:br>
              <a:rPr lang="en-US" sz="2400" dirty="0" smtClean="0">
                <a:solidFill>
                  <a:srgbClr val="00B050"/>
                </a:solidFill>
              </a:rPr>
            </a:br>
            <a:r>
              <a:rPr lang="en-US" sz="1000" dirty="0" smtClean="0">
                <a:solidFill>
                  <a:srgbClr val="00B050"/>
                </a:solidFill>
              </a:rPr>
              <a:t>			</a:t>
            </a:r>
          </a:p>
          <a:p>
            <a:pPr marL="635000" lvl="1" indent="-177800" algn="l">
              <a:buFont typeface="Arial" pitchFamily="34" charset="0"/>
              <a:buChar char="•"/>
            </a:pPr>
            <a:r>
              <a:rPr lang="en-US" dirty="0" smtClean="0">
                <a:solidFill>
                  <a:srgbClr val="FFFFFF"/>
                </a:solidFill>
              </a:rPr>
              <a:t>$10 </a:t>
            </a:r>
            <a:r>
              <a:rPr lang="en-US" dirty="0" smtClean="0">
                <a:solidFill>
                  <a:srgbClr val="FFFFFF"/>
                </a:solidFill>
              </a:rPr>
              <a:t>million increase above the FY 21 enacted level </a:t>
            </a:r>
            <a:r>
              <a:rPr lang="en-US" dirty="0" smtClean="0">
                <a:solidFill>
                  <a:srgbClr val="FFFFFF"/>
                </a:solidFill>
              </a:rPr>
              <a:t>for </a:t>
            </a:r>
            <a:r>
              <a:rPr lang="en-US" dirty="0" smtClean="0">
                <a:solidFill>
                  <a:srgbClr val="FFFFFF"/>
                </a:solidFill>
              </a:rPr>
              <a:t>the management and eradication of the 79 million acres of BLM land infested with noxious and invasive weeds, especially those weeds that pose the greatest threat of wildfire risk or to threatened and endangered </a:t>
            </a:r>
            <a:r>
              <a:rPr lang="en-US" dirty="0" smtClean="0">
                <a:solidFill>
                  <a:srgbClr val="FFFFFF"/>
                </a:solidFill>
              </a:rPr>
              <a:t>species.</a:t>
            </a:r>
            <a:endParaRPr lang="en-US" dirty="0" smtClean="0">
              <a:solidFill>
                <a:srgbClr val="FFFFFF"/>
              </a:solidFill>
            </a:endParaRPr>
          </a:p>
          <a:p>
            <a:pPr marL="177800" indent="-177800" algn="l"/>
            <a:r>
              <a:rPr lang="en-US" dirty="0" smtClean="0">
                <a:solidFill>
                  <a:srgbClr val="FFFFFF"/>
                </a:solidFill>
              </a:rPr>
              <a:t/>
            </a:r>
            <a:br>
              <a:rPr lang="en-US" dirty="0" smtClean="0">
                <a:solidFill>
                  <a:srgbClr val="FFFFFF"/>
                </a:solidFill>
              </a:rPr>
            </a:br>
            <a:r>
              <a:rPr lang="en-US" dirty="0" smtClean="0">
                <a:solidFill>
                  <a:srgbClr val="FFFFFF"/>
                </a:solidFill>
              </a:rPr>
              <a:t/>
            </a:r>
            <a:br>
              <a:rPr lang="en-US" dirty="0" smtClean="0">
                <a:solidFill>
                  <a:srgbClr val="FFFFFF"/>
                </a:solidFill>
              </a:rPr>
            </a:br>
            <a:endParaRPr lang="en-US" dirty="0" smtClean="0">
              <a:solidFill>
                <a:srgbClr val="FFFFFF"/>
              </a:solidFill>
            </a:endParaRPr>
          </a:p>
          <a:p>
            <a:pPr marL="1092200" lvl="2" indent="-177800" algn="l"/>
            <a:endParaRPr lang="en-US" dirty="0" smtClean="0">
              <a:solidFill>
                <a:srgbClr val="FFFFFF"/>
              </a:solidFill>
            </a:endParaRPr>
          </a:p>
        </p:txBody>
      </p:sp>
      <p:sp>
        <p:nvSpPr>
          <p:cNvPr id="5" name="TextBox 4"/>
          <p:cNvSpPr txBox="1"/>
          <p:nvPr/>
        </p:nvSpPr>
        <p:spPr>
          <a:xfrm>
            <a:off x="381000" y="4191000"/>
            <a:ext cx="8382000" cy="2743200"/>
          </a:xfrm>
          <a:prstGeom prst="rect">
            <a:avLst/>
          </a:prstGeom>
          <a:noFill/>
        </p:spPr>
        <p:txBody>
          <a:bodyPr wrap="square" rtlCol="0">
            <a:noAutofit/>
          </a:bodyPr>
          <a:lstStyle/>
          <a:p>
            <a:pPr algn="l"/>
            <a:r>
              <a:rPr lang="en-US" sz="2400" dirty="0" smtClean="0">
                <a:solidFill>
                  <a:srgbClr val="FFFF00"/>
                </a:solidFill>
              </a:rPr>
              <a:t>FWS:  </a:t>
            </a:r>
            <a:r>
              <a:rPr lang="en-US" sz="2400" dirty="0" smtClean="0">
                <a:solidFill>
                  <a:srgbClr val="00B050"/>
                </a:solidFill>
              </a:rPr>
              <a:t>$1.6 billion </a:t>
            </a:r>
            <a:r>
              <a:rPr lang="en-US" sz="2400" dirty="0" smtClean="0">
                <a:solidFill>
                  <a:srgbClr val="00B050"/>
                </a:solidFill>
              </a:rPr>
              <a:t>in FY </a:t>
            </a:r>
            <a:r>
              <a:rPr lang="en-US" sz="2400" dirty="0" smtClean="0">
                <a:solidFill>
                  <a:srgbClr val="00B050"/>
                </a:solidFill>
              </a:rPr>
              <a:t>2021</a:t>
            </a:r>
          </a:p>
          <a:p>
            <a:pPr algn="l"/>
            <a:r>
              <a:rPr lang="en-US" sz="2400" dirty="0" smtClean="0">
                <a:solidFill>
                  <a:srgbClr val="00B050"/>
                </a:solidFill>
              </a:rPr>
              <a:t> </a:t>
            </a:r>
            <a:r>
              <a:rPr lang="en-US" sz="2400" dirty="0" smtClean="0">
                <a:solidFill>
                  <a:srgbClr val="00B050"/>
                </a:solidFill>
              </a:rPr>
              <a:t>     </a:t>
            </a:r>
            <a:r>
              <a:rPr lang="en-US" sz="2000" dirty="0" smtClean="0">
                <a:solidFill>
                  <a:srgbClr val="FFFF00"/>
                </a:solidFill>
              </a:rPr>
              <a:t>Resource Management: </a:t>
            </a:r>
            <a:r>
              <a:rPr lang="en-US" sz="2000" dirty="0" smtClean="0">
                <a:solidFill>
                  <a:srgbClr val="00B050"/>
                </a:solidFill>
              </a:rPr>
              <a:t>$1.4 billion</a:t>
            </a:r>
          </a:p>
          <a:p>
            <a:pPr algn="l"/>
            <a:r>
              <a:rPr lang="en-US" sz="2000" dirty="0" smtClean="0">
                <a:solidFill>
                  <a:srgbClr val="00B050"/>
                </a:solidFill>
              </a:rPr>
              <a:t> </a:t>
            </a:r>
            <a:r>
              <a:rPr lang="en-US" sz="2000" dirty="0" smtClean="0">
                <a:solidFill>
                  <a:srgbClr val="00B050"/>
                </a:solidFill>
              </a:rPr>
              <a:t>      	 </a:t>
            </a:r>
            <a:r>
              <a:rPr lang="en-US" sz="2000" dirty="0" smtClean="0">
                <a:solidFill>
                  <a:srgbClr val="FFFF00"/>
                </a:solidFill>
              </a:rPr>
              <a:t>N</a:t>
            </a:r>
            <a:r>
              <a:rPr lang="en-US" sz="2000" dirty="0" smtClean="0">
                <a:solidFill>
                  <a:srgbClr val="FFFF00"/>
                </a:solidFill>
              </a:rPr>
              <a:t>ational Wildlife Refuge System: </a:t>
            </a:r>
            <a:r>
              <a:rPr lang="en-US" sz="2000" dirty="0" smtClean="0">
                <a:solidFill>
                  <a:srgbClr val="00B050"/>
                </a:solidFill>
              </a:rPr>
              <a:t>$503.8 million</a:t>
            </a:r>
          </a:p>
          <a:p>
            <a:pPr algn="l"/>
            <a:r>
              <a:rPr lang="en-US" sz="2000" dirty="0" smtClean="0">
                <a:solidFill>
                  <a:srgbClr val="00B050"/>
                </a:solidFill>
              </a:rPr>
              <a:t>	</a:t>
            </a:r>
            <a:r>
              <a:rPr lang="en-US" sz="2000" dirty="0" smtClean="0">
                <a:solidFill>
                  <a:srgbClr val="00B050"/>
                </a:solidFill>
              </a:rPr>
              <a:t>          </a:t>
            </a:r>
            <a:r>
              <a:rPr lang="en-US" sz="2000" dirty="0" smtClean="0">
                <a:solidFill>
                  <a:srgbClr val="FFFF00"/>
                </a:solidFill>
              </a:rPr>
              <a:t>Refuge Wildlife and Habitat Management: </a:t>
            </a:r>
            <a:r>
              <a:rPr lang="en-US" sz="2000" dirty="0" smtClean="0">
                <a:solidFill>
                  <a:srgbClr val="00B050"/>
                </a:solidFill>
              </a:rPr>
              <a:t>$239.6 </a:t>
            </a:r>
            <a:r>
              <a:rPr lang="en-US" sz="2000" dirty="0" smtClean="0">
                <a:solidFill>
                  <a:srgbClr val="00B050"/>
                </a:solidFill>
              </a:rPr>
              <a:t>million</a:t>
            </a:r>
            <a:r>
              <a:rPr lang="en-US" sz="2000" dirty="0" smtClean="0">
                <a:solidFill>
                  <a:srgbClr val="00B050"/>
                </a:solidFill>
              </a:rPr>
              <a:t> </a:t>
            </a:r>
            <a:r>
              <a:rPr lang="en-US" sz="2400" dirty="0" smtClean="0">
                <a:solidFill>
                  <a:srgbClr val="00B050"/>
                </a:solidFill>
              </a:rPr>
              <a:t/>
            </a:r>
            <a:br>
              <a:rPr lang="en-US" sz="2400" dirty="0" smtClean="0">
                <a:solidFill>
                  <a:srgbClr val="00B050"/>
                </a:solidFill>
              </a:rPr>
            </a:br>
            <a:r>
              <a:rPr lang="en-US" sz="1000" dirty="0" smtClean="0">
                <a:solidFill>
                  <a:srgbClr val="00B050"/>
                </a:solidFill>
              </a:rPr>
              <a:t>			</a:t>
            </a:r>
          </a:p>
          <a:p>
            <a:pPr marL="635000" lvl="1" indent="-177800" algn="l">
              <a:buFont typeface="Arial" pitchFamily="34" charset="0"/>
              <a:buChar char="•"/>
            </a:pPr>
            <a:r>
              <a:rPr lang="en-US" dirty="0" smtClean="0">
                <a:solidFill>
                  <a:srgbClr val="FFFFFF"/>
                </a:solidFill>
              </a:rPr>
              <a:t>$</a:t>
            </a:r>
            <a:r>
              <a:rPr lang="en-US" dirty="0" smtClean="0">
                <a:solidFill>
                  <a:srgbClr val="FFFFFF"/>
                </a:solidFill>
              </a:rPr>
              <a:t>4 million increase above the FY 21 enacted level </a:t>
            </a:r>
            <a:r>
              <a:rPr lang="en-US" dirty="0" smtClean="0">
                <a:solidFill>
                  <a:srgbClr val="FFFFFF"/>
                </a:solidFill>
              </a:rPr>
              <a:t>for </a:t>
            </a:r>
            <a:r>
              <a:rPr lang="en-US" dirty="0" smtClean="0">
                <a:solidFill>
                  <a:srgbClr val="FFFFFF"/>
                </a:solidFill>
              </a:rPr>
              <a:t>the Invasive Species Strike Team (ISST) program that focuses on early detection and rapid response of invasive </a:t>
            </a:r>
            <a:r>
              <a:rPr lang="en-US" dirty="0" smtClean="0">
                <a:solidFill>
                  <a:srgbClr val="FFFFFF"/>
                </a:solidFill>
              </a:rPr>
              <a:t>species</a:t>
            </a:r>
            <a:endParaRPr lang="en-US" dirty="0" smtClean="0">
              <a:solidFill>
                <a:srgbClr val="FFFFFF"/>
              </a:solidFill>
            </a:endParaRPr>
          </a:p>
          <a:p>
            <a:pPr marL="177800" indent="-177800" algn="l"/>
            <a:r>
              <a:rPr lang="en-US" dirty="0" smtClean="0">
                <a:solidFill>
                  <a:srgbClr val="FFFFFF"/>
                </a:solidFill>
              </a:rPr>
              <a:t/>
            </a:r>
            <a:br>
              <a:rPr lang="en-US" dirty="0" smtClean="0">
                <a:solidFill>
                  <a:srgbClr val="FFFFFF"/>
                </a:solidFill>
              </a:rPr>
            </a:br>
            <a:r>
              <a:rPr lang="en-US" dirty="0" smtClean="0">
                <a:solidFill>
                  <a:srgbClr val="FFFFFF"/>
                </a:solidFill>
              </a:rPr>
              <a:t/>
            </a:r>
            <a:br>
              <a:rPr lang="en-US" dirty="0" smtClean="0">
                <a:solidFill>
                  <a:srgbClr val="FFFFFF"/>
                </a:solidFill>
              </a:rPr>
            </a:br>
            <a:endParaRPr lang="en-US" dirty="0" smtClean="0">
              <a:solidFill>
                <a:srgbClr val="FFFFFF"/>
              </a:solidFill>
            </a:endParaRPr>
          </a:p>
          <a:p>
            <a:pPr marL="1092200" lvl="2" indent="-177800" algn="l"/>
            <a:endParaRPr lang="en-US" dirty="0" smtClean="0">
              <a:solidFill>
                <a:srgbClr val="FFFFFF"/>
              </a:solidFill>
            </a:endParaRPr>
          </a:p>
        </p:txBody>
      </p:sp>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27296" y="0"/>
            <a:ext cx="9144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dirty="0" smtClean="0">
                <a:solidFill>
                  <a:srgbClr val="FF6600"/>
                </a:solidFill>
              </a:rPr>
              <a:t>Invasive Species Activities in </a:t>
            </a:r>
          </a:p>
          <a:p>
            <a:pPr algn="ctr" eaLnBrk="1" hangingPunct="1">
              <a:spcBef>
                <a:spcPct val="0"/>
              </a:spcBef>
              <a:buFontTx/>
              <a:buNone/>
            </a:pPr>
            <a:r>
              <a:rPr lang="en-US" altLang="en-US" dirty="0" smtClean="0">
                <a:solidFill>
                  <a:srgbClr val="FF6600"/>
                </a:solidFill>
              </a:rPr>
              <a:t>Interior, Environment &amp; Related Agencies</a:t>
            </a:r>
            <a:endParaRPr lang="en-US" altLang="en-US" dirty="0">
              <a:solidFill>
                <a:srgbClr val="FF6600"/>
              </a:solidFill>
            </a:endParaRPr>
          </a:p>
        </p:txBody>
      </p:sp>
      <p:sp>
        <p:nvSpPr>
          <p:cNvPr id="15" name="Rectangle 8"/>
          <p:cNvSpPr>
            <a:spLocks noChangeArrowheads="1"/>
          </p:cNvSpPr>
          <p:nvPr/>
        </p:nvSpPr>
        <p:spPr bwMode="auto">
          <a:xfrm>
            <a:off x="0" y="12954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9" name="TextBox 8"/>
          <p:cNvSpPr txBox="1"/>
          <p:nvPr/>
        </p:nvSpPr>
        <p:spPr>
          <a:xfrm>
            <a:off x="381000" y="1447800"/>
            <a:ext cx="8382000" cy="2362200"/>
          </a:xfrm>
          <a:prstGeom prst="rect">
            <a:avLst/>
          </a:prstGeom>
          <a:noFill/>
        </p:spPr>
        <p:txBody>
          <a:bodyPr wrap="square" rtlCol="0">
            <a:noAutofit/>
          </a:bodyPr>
          <a:lstStyle/>
          <a:p>
            <a:pPr algn="l"/>
            <a:r>
              <a:rPr lang="en-US" sz="2400" dirty="0" smtClean="0">
                <a:solidFill>
                  <a:srgbClr val="FFFF00"/>
                </a:solidFill>
              </a:rPr>
              <a:t>NPS:  </a:t>
            </a:r>
            <a:r>
              <a:rPr lang="en-US" sz="2400" dirty="0" smtClean="0">
                <a:solidFill>
                  <a:srgbClr val="00B050"/>
                </a:solidFill>
              </a:rPr>
              <a:t>$3.1 billion </a:t>
            </a:r>
            <a:r>
              <a:rPr lang="en-US" sz="2400" dirty="0" smtClean="0">
                <a:solidFill>
                  <a:srgbClr val="00B050"/>
                </a:solidFill>
              </a:rPr>
              <a:t>in FY </a:t>
            </a:r>
            <a:r>
              <a:rPr lang="en-US" sz="2400" dirty="0" smtClean="0">
                <a:solidFill>
                  <a:srgbClr val="00B050"/>
                </a:solidFill>
              </a:rPr>
              <a:t>2021</a:t>
            </a:r>
          </a:p>
          <a:p>
            <a:pPr algn="l"/>
            <a:r>
              <a:rPr lang="en-US" sz="2400" dirty="0" smtClean="0">
                <a:solidFill>
                  <a:srgbClr val="00B050"/>
                </a:solidFill>
              </a:rPr>
              <a:t> </a:t>
            </a:r>
            <a:r>
              <a:rPr lang="en-US" sz="2400" dirty="0" smtClean="0">
                <a:solidFill>
                  <a:srgbClr val="00B050"/>
                </a:solidFill>
              </a:rPr>
              <a:t>     </a:t>
            </a:r>
            <a:r>
              <a:rPr lang="en-US" sz="2000" dirty="0" smtClean="0">
                <a:solidFill>
                  <a:srgbClr val="FFFF00"/>
                </a:solidFill>
              </a:rPr>
              <a:t>Park Management: </a:t>
            </a:r>
            <a:r>
              <a:rPr lang="en-US" sz="2000" dirty="0" smtClean="0">
                <a:solidFill>
                  <a:srgbClr val="00B050"/>
                </a:solidFill>
              </a:rPr>
              <a:t>$2.5 billion</a:t>
            </a:r>
          </a:p>
          <a:p>
            <a:pPr algn="l"/>
            <a:r>
              <a:rPr lang="en-US" sz="2000" dirty="0" smtClean="0">
                <a:solidFill>
                  <a:srgbClr val="00B050"/>
                </a:solidFill>
              </a:rPr>
              <a:t> </a:t>
            </a:r>
            <a:r>
              <a:rPr lang="en-US" sz="2000" dirty="0" smtClean="0">
                <a:solidFill>
                  <a:srgbClr val="00B050"/>
                </a:solidFill>
              </a:rPr>
              <a:t>      	 </a:t>
            </a:r>
            <a:r>
              <a:rPr lang="en-US" sz="2000" dirty="0" smtClean="0">
                <a:solidFill>
                  <a:srgbClr val="FFFF00"/>
                </a:solidFill>
              </a:rPr>
              <a:t>Resource Stewardship: </a:t>
            </a:r>
            <a:r>
              <a:rPr lang="en-US" sz="2000" dirty="0" smtClean="0">
                <a:solidFill>
                  <a:srgbClr val="00B050"/>
                </a:solidFill>
              </a:rPr>
              <a:t>$361.6 million </a:t>
            </a:r>
            <a:r>
              <a:rPr lang="en-US" sz="2400" dirty="0" smtClean="0">
                <a:solidFill>
                  <a:srgbClr val="00B050"/>
                </a:solidFill>
              </a:rPr>
              <a:t/>
            </a:r>
            <a:br>
              <a:rPr lang="en-US" sz="2400" dirty="0" smtClean="0">
                <a:solidFill>
                  <a:srgbClr val="00B050"/>
                </a:solidFill>
              </a:rPr>
            </a:br>
            <a:r>
              <a:rPr lang="en-US" sz="1000" dirty="0" smtClean="0">
                <a:solidFill>
                  <a:srgbClr val="00B050"/>
                </a:solidFill>
              </a:rPr>
              <a:t>			</a:t>
            </a:r>
          </a:p>
          <a:p>
            <a:pPr marL="635000" lvl="1" indent="-177800" algn="l">
              <a:buFont typeface="Arial" pitchFamily="34" charset="0"/>
              <a:buChar char="•"/>
            </a:pPr>
            <a:r>
              <a:rPr lang="en-US" dirty="0" smtClean="0">
                <a:solidFill>
                  <a:srgbClr val="FFFFFF"/>
                </a:solidFill>
              </a:rPr>
              <a:t>$2 </a:t>
            </a:r>
            <a:r>
              <a:rPr lang="en-US" dirty="0" smtClean="0">
                <a:solidFill>
                  <a:srgbClr val="FFFFFF"/>
                </a:solidFill>
              </a:rPr>
              <a:t>million increase </a:t>
            </a:r>
            <a:r>
              <a:rPr lang="en-US" dirty="0" smtClean="0">
                <a:solidFill>
                  <a:srgbClr val="FFFFFF"/>
                </a:solidFill>
              </a:rPr>
              <a:t> for NPS </a:t>
            </a:r>
            <a:r>
              <a:rPr lang="en-US" dirty="0" smtClean="0">
                <a:solidFill>
                  <a:srgbClr val="FFFFFF"/>
                </a:solidFill>
              </a:rPr>
              <a:t>to enhance partnerships with s</a:t>
            </a:r>
            <a:r>
              <a:rPr lang="en-US" dirty="0" smtClean="0">
                <a:solidFill>
                  <a:srgbClr val="FFFFFF"/>
                </a:solidFill>
              </a:rPr>
              <a:t>tates </a:t>
            </a:r>
            <a:r>
              <a:rPr lang="en-US" dirty="0" smtClean="0">
                <a:solidFill>
                  <a:srgbClr val="FFFFFF"/>
                </a:solidFill>
              </a:rPr>
              <a:t>on boat inspection and decontamination for aquatic nuisance </a:t>
            </a:r>
            <a:r>
              <a:rPr lang="en-US" dirty="0" smtClean="0">
                <a:solidFill>
                  <a:srgbClr val="FFFFFF"/>
                </a:solidFill>
              </a:rPr>
              <a:t>species</a:t>
            </a:r>
          </a:p>
          <a:p>
            <a:pPr marL="635000" lvl="1" indent="-177800" algn="l">
              <a:buFont typeface="Arial" pitchFamily="34" charset="0"/>
              <a:buChar char="•"/>
            </a:pPr>
            <a:r>
              <a:rPr lang="en-US" dirty="0" smtClean="0">
                <a:solidFill>
                  <a:srgbClr val="FFFFFF"/>
                </a:solidFill>
              </a:rPr>
              <a:t>$</a:t>
            </a:r>
            <a:r>
              <a:rPr lang="en-US" dirty="0" smtClean="0">
                <a:solidFill>
                  <a:srgbClr val="FFFFFF"/>
                </a:solidFill>
              </a:rPr>
              <a:t>4 million increase </a:t>
            </a:r>
            <a:r>
              <a:rPr lang="en-US" dirty="0" smtClean="0">
                <a:solidFill>
                  <a:srgbClr val="FFFFFF"/>
                </a:solidFill>
              </a:rPr>
              <a:t>for </a:t>
            </a:r>
            <a:r>
              <a:rPr lang="en-US" dirty="0" smtClean="0">
                <a:solidFill>
                  <a:srgbClr val="FFFFFF"/>
                </a:solidFill>
              </a:rPr>
              <a:t>the Invasive Plant Management Teams program </a:t>
            </a:r>
            <a:r>
              <a:rPr lang="en-US" dirty="0" smtClean="0">
                <a:solidFill>
                  <a:srgbClr val="FFFFFF"/>
                </a:solidFill>
              </a:rPr>
              <a:t/>
            </a:r>
            <a:br>
              <a:rPr lang="en-US" dirty="0" smtClean="0">
                <a:solidFill>
                  <a:srgbClr val="FFFFFF"/>
                </a:solidFill>
              </a:rPr>
            </a:br>
            <a:endParaRPr lang="en-US" dirty="0" smtClean="0">
              <a:solidFill>
                <a:srgbClr val="FFFFFF"/>
              </a:solidFill>
            </a:endParaRPr>
          </a:p>
          <a:p>
            <a:pPr marL="1092200" lvl="2" indent="-177800" algn="l"/>
            <a:endParaRPr lang="en-US" dirty="0" smtClean="0">
              <a:solidFill>
                <a:srgbClr val="FFFFFF"/>
              </a:solidFill>
            </a:endParaRPr>
          </a:p>
        </p:txBody>
      </p:sp>
      <p:sp>
        <p:nvSpPr>
          <p:cNvPr id="5" name="TextBox 4"/>
          <p:cNvSpPr txBox="1"/>
          <p:nvPr/>
        </p:nvSpPr>
        <p:spPr>
          <a:xfrm>
            <a:off x="381000" y="3810000"/>
            <a:ext cx="8382000" cy="2743200"/>
          </a:xfrm>
          <a:prstGeom prst="rect">
            <a:avLst/>
          </a:prstGeom>
          <a:noFill/>
        </p:spPr>
        <p:txBody>
          <a:bodyPr wrap="square" rtlCol="0">
            <a:noAutofit/>
          </a:bodyPr>
          <a:lstStyle/>
          <a:p>
            <a:pPr algn="l"/>
            <a:r>
              <a:rPr lang="en-US" sz="2400" dirty="0" smtClean="0">
                <a:solidFill>
                  <a:srgbClr val="FFFF00"/>
                </a:solidFill>
              </a:rPr>
              <a:t>USGS:  </a:t>
            </a:r>
            <a:r>
              <a:rPr lang="en-US" sz="2400" dirty="0" smtClean="0">
                <a:solidFill>
                  <a:srgbClr val="00B050"/>
                </a:solidFill>
              </a:rPr>
              <a:t>$1.3 billion </a:t>
            </a:r>
            <a:r>
              <a:rPr lang="en-US" sz="2400" dirty="0" smtClean="0">
                <a:solidFill>
                  <a:srgbClr val="00B050"/>
                </a:solidFill>
              </a:rPr>
              <a:t>in FY </a:t>
            </a:r>
            <a:r>
              <a:rPr lang="en-US" sz="2400" dirty="0" smtClean="0">
                <a:solidFill>
                  <a:srgbClr val="00B050"/>
                </a:solidFill>
              </a:rPr>
              <a:t>2021</a:t>
            </a:r>
          </a:p>
          <a:p>
            <a:pPr algn="l"/>
            <a:r>
              <a:rPr lang="en-US" sz="2400" dirty="0" smtClean="0">
                <a:solidFill>
                  <a:srgbClr val="00B050"/>
                </a:solidFill>
              </a:rPr>
              <a:t> </a:t>
            </a:r>
            <a:r>
              <a:rPr lang="en-US" sz="2400" dirty="0" smtClean="0">
                <a:solidFill>
                  <a:srgbClr val="00B050"/>
                </a:solidFill>
              </a:rPr>
              <a:t>     </a:t>
            </a:r>
            <a:r>
              <a:rPr lang="en-US" sz="2000" dirty="0" smtClean="0">
                <a:solidFill>
                  <a:srgbClr val="FFFF00"/>
                </a:solidFill>
              </a:rPr>
              <a:t>Ecosystems: </a:t>
            </a:r>
            <a:r>
              <a:rPr lang="en-US" sz="2000" dirty="0" smtClean="0">
                <a:solidFill>
                  <a:srgbClr val="00B050"/>
                </a:solidFill>
              </a:rPr>
              <a:t>$259.1 million</a:t>
            </a:r>
          </a:p>
          <a:p>
            <a:pPr algn="l"/>
            <a:r>
              <a:rPr lang="en-US" sz="2000" dirty="0" smtClean="0">
                <a:solidFill>
                  <a:srgbClr val="00B050"/>
                </a:solidFill>
              </a:rPr>
              <a:t> </a:t>
            </a:r>
            <a:r>
              <a:rPr lang="en-US" sz="2000" dirty="0" smtClean="0">
                <a:solidFill>
                  <a:srgbClr val="00B050"/>
                </a:solidFill>
              </a:rPr>
              <a:t>      	 </a:t>
            </a:r>
            <a:r>
              <a:rPr lang="en-US" sz="2000" dirty="0" smtClean="0">
                <a:solidFill>
                  <a:srgbClr val="FFFF00"/>
                </a:solidFill>
              </a:rPr>
              <a:t>Biological Threats &amp; Invasives Spp. Research: </a:t>
            </a:r>
            <a:r>
              <a:rPr lang="en-US" sz="2000" dirty="0" smtClean="0">
                <a:solidFill>
                  <a:srgbClr val="00B050"/>
                </a:solidFill>
              </a:rPr>
              <a:t>$38.2 million</a:t>
            </a:r>
            <a:r>
              <a:rPr lang="en-US" sz="2400" dirty="0" smtClean="0">
                <a:solidFill>
                  <a:srgbClr val="00B050"/>
                </a:solidFill>
              </a:rPr>
              <a:t/>
            </a:r>
            <a:br>
              <a:rPr lang="en-US" sz="2400" dirty="0" smtClean="0">
                <a:solidFill>
                  <a:srgbClr val="00B050"/>
                </a:solidFill>
              </a:rPr>
            </a:br>
            <a:r>
              <a:rPr lang="en-US" sz="1000" dirty="0" smtClean="0">
                <a:solidFill>
                  <a:srgbClr val="00B050"/>
                </a:solidFill>
              </a:rPr>
              <a:t>			</a:t>
            </a:r>
          </a:p>
          <a:p>
            <a:pPr marL="635000" lvl="1" indent="-177800" algn="l">
              <a:buFont typeface="Arial" pitchFamily="34" charset="0"/>
              <a:buChar char="•"/>
            </a:pPr>
            <a:r>
              <a:rPr lang="en-US" dirty="0" smtClean="0">
                <a:solidFill>
                  <a:srgbClr val="FFFFFF"/>
                </a:solidFill>
              </a:rPr>
              <a:t>$10 </a:t>
            </a:r>
            <a:r>
              <a:rPr lang="en-US" dirty="0" smtClean="0">
                <a:solidFill>
                  <a:srgbClr val="FFFFFF"/>
                </a:solidFill>
              </a:rPr>
              <a:t>million increase </a:t>
            </a:r>
            <a:r>
              <a:rPr lang="en-US" dirty="0" smtClean="0">
                <a:solidFill>
                  <a:srgbClr val="FFFFFF"/>
                </a:solidFill>
              </a:rPr>
              <a:t>to </a:t>
            </a:r>
            <a:r>
              <a:rPr lang="en-US" dirty="0" smtClean="0">
                <a:solidFill>
                  <a:srgbClr val="FFFFFF"/>
                </a:solidFill>
              </a:rPr>
              <a:t>coordinate the activities of all DOI bureaus to more effectively standardize invasive species data and contribute data to the Invasive Species Data Mobilization program of the Western Governors Association and other similar regional data coordination efforts nationwide</a:t>
            </a:r>
          </a:p>
          <a:p>
            <a:pPr marL="177800" indent="-177800" algn="l"/>
            <a:r>
              <a:rPr lang="en-US" dirty="0" smtClean="0">
                <a:solidFill>
                  <a:srgbClr val="FFFFFF"/>
                </a:solidFill>
              </a:rPr>
              <a:t/>
            </a:r>
            <a:br>
              <a:rPr lang="en-US" dirty="0" smtClean="0">
                <a:solidFill>
                  <a:srgbClr val="FFFFFF"/>
                </a:solidFill>
              </a:rPr>
            </a:br>
            <a:r>
              <a:rPr lang="en-US" dirty="0" smtClean="0">
                <a:solidFill>
                  <a:srgbClr val="FFFFFF"/>
                </a:solidFill>
              </a:rPr>
              <a:t/>
            </a:r>
            <a:br>
              <a:rPr lang="en-US" dirty="0" smtClean="0">
                <a:solidFill>
                  <a:srgbClr val="FFFFFF"/>
                </a:solidFill>
              </a:rPr>
            </a:br>
            <a:endParaRPr lang="en-US" dirty="0" smtClean="0">
              <a:solidFill>
                <a:srgbClr val="FFFFFF"/>
              </a:solidFill>
            </a:endParaRPr>
          </a:p>
          <a:p>
            <a:pPr marL="1092200" lvl="2" indent="-177800" algn="l"/>
            <a:endParaRPr lang="en-US" dirty="0" smtClean="0">
              <a:solidFill>
                <a:srgbClr val="FFFFFF"/>
              </a:solidFill>
            </a:endParaRPr>
          </a:p>
        </p:txBody>
      </p:sp>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0" y="152400"/>
            <a:ext cx="8839200"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smtClean="0">
                <a:solidFill>
                  <a:srgbClr val="FF6600"/>
                </a:solidFill>
              </a:rPr>
              <a:t>House</a:t>
            </a:r>
            <a:r>
              <a:rPr lang="en-US" altLang="en-US" sz="2400" dirty="0" smtClean="0">
                <a:solidFill>
                  <a:srgbClr val="FFFF00"/>
                </a:solidFill>
              </a:rPr>
              <a:t> Appropriations Subcommittee: </a:t>
            </a:r>
          </a:p>
          <a:p>
            <a:pPr algn="ctr" eaLnBrk="1" hangingPunct="1">
              <a:spcBef>
                <a:spcPct val="0"/>
              </a:spcBef>
              <a:buFontTx/>
              <a:buNone/>
            </a:pPr>
            <a:r>
              <a:rPr lang="en-US" altLang="en-US" dirty="0" smtClean="0">
                <a:solidFill>
                  <a:srgbClr val="FF6600"/>
                </a:solidFill>
              </a:rPr>
              <a:t>Interior, Environment &amp; Related “”</a:t>
            </a:r>
            <a:endParaRPr lang="en-US" altLang="en-US" dirty="0">
              <a:solidFill>
                <a:srgbClr val="FF6600"/>
              </a:solidFill>
            </a:endParaRPr>
          </a:p>
        </p:txBody>
      </p:sp>
      <p:sp>
        <p:nvSpPr>
          <p:cNvPr id="19" name="Text Box 9"/>
          <p:cNvSpPr txBox="1">
            <a:spLocks noChangeArrowheads="1"/>
          </p:cNvSpPr>
          <p:nvPr/>
        </p:nvSpPr>
        <p:spPr bwMode="auto">
          <a:xfrm>
            <a:off x="1752600" y="2438400"/>
            <a:ext cx="24383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en-US" altLang="en-US" sz="2000" dirty="0" smtClean="0">
                <a:solidFill>
                  <a:srgbClr val="FF6600"/>
                </a:solidFill>
              </a:rPr>
              <a:t>Chellie Pingree</a:t>
            </a:r>
          </a:p>
          <a:p>
            <a:pPr algn="ctr" eaLnBrk="1" hangingPunct="1">
              <a:lnSpc>
                <a:spcPct val="150000"/>
              </a:lnSpc>
              <a:spcBef>
                <a:spcPct val="0"/>
              </a:spcBef>
              <a:buFontTx/>
              <a:buNone/>
            </a:pPr>
            <a:r>
              <a:rPr lang="en-US" altLang="en-US" sz="2000" dirty="0" smtClean="0">
                <a:solidFill>
                  <a:schemeClr val="bg1"/>
                </a:solidFill>
              </a:rPr>
              <a:t>D-ME-1</a:t>
            </a:r>
            <a:r>
              <a:rPr lang="en-US" altLang="en-US" sz="2000" baseline="30000" dirty="0" smtClean="0">
                <a:solidFill>
                  <a:schemeClr val="bg1"/>
                </a:solidFill>
              </a:rPr>
              <a:t>st</a:t>
            </a:r>
            <a:endParaRPr lang="en-US" altLang="en-US" sz="2000" dirty="0" smtClean="0">
              <a:solidFill>
                <a:schemeClr val="bg1"/>
              </a:solidFill>
            </a:endParaRPr>
          </a:p>
          <a:p>
            <a:pPr algn="ctr" eaLnBrk="1" hangingPunct="1">
              <a:lnSpc>
                <a:spcPct val="150000"/>
              </a:lnSpc>
              <a:spcBef>
                <a:spcPct val="0"/>
              </a:spcBef>
              <a:buFontTx/>
              <a:buNone/>
            </a:pPr>
            <a:r>
              <a:rPr lang="en-US" altLang="en-US" sz="2000" dirty="0" smtClean="0">
                <a:solidFill>
                  <a:schemeClr val="bg1"/>
                </a:solidFill>
              </a:rPr>
              <a:t>Elected 2009  </a:t>
            </a:r>
            <a:endParaRPr lang="en-US" altLang="en-US" sz="2000" dirty="0" smtClean="0">
              <a:solidFill>
                <a:srgbClr val="FFFFFF"/>
              </a:solidFill>
            </a:endParaRPr>
          </a:p>
        </p:txBody>
      </p:sp>
      <p:sp>
        <p:nvSpPr>
          <p:cNvPr id="15" name="Rectangle 8"/>
          <p:cNvSpPr>
            <a:spLocks noChangeArrowheads="1"/>
          </p:cNvSpPr>
          <p:nvPr/>
        </p:nvSpPr>
        <p:spPr bwMode="auto">
          <a:xfrm>
            <a:off x="0" y="11430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Rectangle 8"/>
          <p:cNvSpPr>
            <a:spLocks noChangeArrowheads="1"/>
          </p:cNvSpPr>
          <p:nvPr/>
        </p:nvSpPr>
        <p:spPr bwMode="auto">
          <a:xfrm rot="16200000">
            <a:off x="2049780" y="3749381"/>
            <a:ext cx="512064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2" name="Text Box 9"/>
          <p:cNvSpPr txBox="1">
            <a:spLocks noChangeArrowheads="1"/>
          </p:cNvSpPr>
          <p:nvPr/>
        </p:nvSpPr>
        <p:spPr bwMode="auto">
          <a:xfrm>
            <a:off x="1219201" y="1447800"/>
            <a:ext cx="2057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Chair</a:t>
            </a:r>
          </a:p>
        </p:txBody>
      </p:sp>
      <p:sp>
        <p:nvSpPr>
          <p:cNvPr id="23" name="Text Box 9"/>
          <p:cNvSpPr txBox="1">
            <a:spLocks noChangeArrowheads="1"/>
          </p:cNvSpPr>
          <p:nvPr/>
        </p:nvSpPr>
        <p:spPr bwMode="auto">
          <a:xfrm>
            <a:off x="5029200" y="1447800"/>
            <a:ext cx="3581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Ranking Member</a:t>
            </a:r>
          </a:p>
        </p:txBody>
      </p:sp>
      <p:sp>
        <p:nvSpPr>
          <p:cNvPr id="24" name="Text Box 9"/>
          <p:cNvSpPr txBox="1">
            <a:spLocks noChangeArrowheads="1"/>
          </p:cNvSpPr>
          <p:nvPr/>
        </p:nvSpPr>
        <p:spPr bwMode="auto">
          <a:xfrm>
            <a:off x="152400" y="4267200"/>
            <a:ext cx="4495800" cy="216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800" dirty="0" smtClean="0">
                <a:solidFill>
                  <a:srgbClr val="FFFF00"/>
                </a:solidFill>
              </a:rPr>
              <a:t>Pronunciation: </a:t>
            </a:r>
            <a:r>
              <a:rPr lang="en-US" altLang="en-US" sz="1800" dirty="0" smtClean="0">
                <a:solidFill>
                  <a:schemeClr val="bg1"/>
                </a:solidFill>
              </a:rPr>
              <a:t>SHEH-lee PING-</a:t>
            </a:r>
            <a:r>
              <a:rPr lang="en-US" altLang="en-US" sz="1800" dirty="0" err="1" smtClean="0">
                <a:solidFill>
                  <a:schemeClr val="bg1"/>
                </a:solidFill>
              </a:rPr>
              <a:t>gree</a:t>
            </a:r>
            <a:endParaRPr lang="en-US" altLang="en-US" sz="1800" dirty="0" smtClean="0">
              <a:solidFill>
                <a:schemeClr val="bg1"/>
              </a:solidFill>
            </a:endParaRPr>
          </a:p>
          <a:p>
            <a:pPr eaLnBrk="1" hangingPunct="1">
              <a:lnSpc>
                <a:spcPct val="150000"/>
              </a:lnSpc>
              <a:spcBef>
                <a:spcPct val="0"/>
              </a:spcBef>
              <a:buFontTx/>
              <a:buNone/>
            </a:pPr>
            <a:r>
              <a:rPr lang="en-US" altLang="en-US" sz="1800" dirty="0" smtClean="0">
                <a:solidFill>
                  <a:srgbClr val="FFFF00"/>
                </a:solidFill>
              </a:rPr>
              <a:t>Residence: </a:t>
            </a:r>
            <a:r>
              <a:rPr lang="en-US" altLang="en-US" sz="1800" dirty="0" smtClean="0">
                <a:solidFill>
                  <a:schemeClr val="bg1"/>
                </a:solidFill>
              </a:rPr>
              <a:t>North Haven, ME </a:t>
            </a:r>
          </a:p>
          <a:p>
            <a:pPr eaLnBrk="1" hangingPunct="1">
              <a:lnSpc>
                <a:spcPct val="150000"/>
              </a:lnSpc>
              <a:spcBef>
                <a:spcPct val="0"/>
              </a:spcBef>
              <a:buFontTx/>
              <a:buNone/>
            </a:pPr>
            <a:r>
              <a:rPr lang="en-US" altLang="en-US" sz="1800" dirty="0" smtClean="0">
                <a:solidFill>
                  <a:srgbClr val="FFFF00"/>
                </a:solidFill>
              </a:rPr>
              <a:t>Previous Occupation: </a:t>
            </a:r>
            <a:r>
              <a:rPr lang="en-US" altLang="en-US" sz="1800" dirty="0" smtClean="0">
                <a:solidFill>
                  <a:schemeClr val="bg1"/>
                </a:solidFill>
              </a:rPr>
              <a:t>Organic farmer</a:t>
            </a:r>
          </a:p>
          <a:p>
            <a:pPr eaLnBrk="1" hangingPunct="1">
              <a:lnSpc>
                <a:spcPct val="150000"/>
              </a:lnSpc>
              <a:spcBef>
                <a:spcPct val="0"/>
              </a:spcBef>
              <a:buNone/>
            </a:pPr>
            <a:r>
              <a:rPr lang="en-US" altLang="en-US" sz="1800" dirty="0" smtClean="0">
                <a:solidFill>
                  <a:srgbClr val="FFFF00"/>
                </a:solidFill>
              </a:rPr>
              <a:t>Staff:</a:t>
            </a:r>
            <a:r>
              <a:rPr lang="en-US" altLang="en-US" sz="1800" dirty="0" smtClean="0">
                <a:solidFill>
                  <a:srgbClr val="FFC000"/>
                </a:solidFill>
              </a:rPr>
              <a:t> </a:t>
            </a:r>
            <a:r>
              <a:rPr lang="en-US" altLang="en-US" sz="1800" dirty="0" smtClean="0">
                <a:solidFill>
                  <a:srgbClr val="FF6600"/>
                </a:solidFill>
              </a:rPr>
              <a:t>peter.kiefhaber@mail.house.gov, jocelyn.hunn@mail.house.gov</a:t>
            </a:r>
          </a:p>
        </p:txBody>
      </p:sp>
      <p:pic>
        <p:nvPicPr>
          <p:cNvPr id="1026" name="Picture 2" descr="https://www.legistorm.com/images/core_person_images/617/70617.jpg?rand=688389"/>
          <p:cNvPicPr>
            <a:picLocks noChangeAspect="1" noChangeArrowheads="1"/>
          </p:cNvPicPr>
          <p:nvPr/>
        </p:nvPicPr>
        <p:blipFill>
          <a:blip r:embed="rId2" cstate="print"/>
          <a:srcRect t="3507"/>
          <a:stretch>
            <a:fillRect/>
          </a:stretch>
        </p:blipFill>
        <p:spPr bwMode="auto">
          <a:xfrm>
            <a:off x="228600" y="2133600"/>
            <a:ext cx="1645920" cy="2096414"/>
          </a:xfrm>
          <a:prstGeom prst="rect">
            <a:avLst/>
          </a:prstGeom>
          <a:noFill/>
        </p:spPr>
      </p:pic>
      <p:pic>
        <p:nvPicPr>
          <p:cNvPr id="1028" name="Picture 4" descr="https://www.legistorm.com/images/core_person_images/766/52766.jpg?rand=989054"/>
          <p:cNvPicPr>
            <a:picLocks noChangeAspect="1" noChangeArrowheads="1"/>
          </p:cNvPicPr>
          <p:nvPr/>
        </p:nvPicPr>
        <p:blipFill>
          <a:blip r:embed="rId3" cstate="print"/>
          <a:srcRect b="13868"/>
          <a:stretch>
            <a:fillRect/>
          </a:stretch>
        </p:blipFill>
        <p:spPr bwMode="auto">
          <a:xfrm>
            <a:off x="4953000" y="2133600"/>
            <a:ext cx="1645920" cy="2133600"/>
          </a:xfrm>
          <a:prstGeom prst="rect">
            <a:avLst/>
          </a:prstGeom>
          <a:noFill/>
        </p:spPr>
      </p:pic>
      <p:sp>
        <p:nvSpPr>
          <p:cNvPr id="26" name="Text Box 9"/>
          <p:cNvSpPr txBox="1">
            <a:spLocks noChangeArrowheads="1"/>
          </p:cNvSpPr>
          <p:nvPr/>
        </p:nvSpPr>
        <p:spPr bwMode="auto">
          <a:xfrm>
            <a:off x="6477001" y="2438400"/>
            <a:ext cx="24383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en-US" altLang="en-US" sz="2000" dirty="0" smtClean="0">
                <a:solidFill>
                  <a:srgbClr val="FF6600"/>
                </a:solidFill>
              </a:rPr>
              <a:t>David Joyce</a:t>
            </a:r>
          </a:p>
          <a:p>
            <a:pPr algn="ctr" eaLnBrk="1" hangingPunct="1">
              <a:lnSpc>
                <a:spcPct val="150000"/>
              </a:lnSpc>
              <a:spcBef>
                <a:spcPct val="0"/>
              </a:spcBef>
              <a:buFontTx/>
              <a:buNone/>
            </a:pPr>
            <a:r>
              <a:rPr lang="en-US" altLang="en-US" sz="2000" dirty="0" smtClean="0">
                <a:solidFill>
                  <a:schemeClr val="bg1"/>
                </a:solidFill>
              </a:rPr>
              <a:t>R-OH-14th</a:t>
            </a:r>
          </a:p>
          <a:p>
            <a:pPr algn="ctr" eaLnBrk="1" hangingPunct="1">
              <a:lnSpc>
                <a:spcPct val="150000"/>
              </a:lnSpc>
              <a:spcBef>
                <a:spcPct val="0"/>
              </a:spcBef>
              <a:buFontTx/>
              <a:buNone/>
            </a:pPr>
            <a:r>
              <a:rPr lang="en-US" altLang="en-US" sz="2000" dirty="0" smtClean="0">
                <a:solidFill>
                  <a:schemeClr val="bg1"/>
                </a:solidFill>
              </a:rPr>
              <a:t>Elected 2013  </a:t>
            </a:r>
            <a:endParaRPr lang="en-US" altLang="en-US" sz="2000" dirty="0" smtClean="0">
              <a:solidFill>
                <a:srgbClr val="FFFFFF"/>
              </a:solidFill>
            </a:endParaRPr>
          </a:p>
        </p:txBody>
      </p:sp>
      <p:sp>
        <p:nvSpPr>
          <p:cNvPr id="28" name="Text Box 9"/>
          <p:cNvSpPr txBox="1">
            <a:spLocks noChangeArrowheads="1"/>
          </p:cNvSpPr>
          <p:nvPr/>
        </p:nvSpPr>
        <p:spPr bwMode="auto">
          <a:xfrm>
            <a:off x="4800600" y="4265474"/>
            <a:ext cx="4572000" cy="216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800" dirty="0" smtClean="0">
                <a:solidFill>
                  <a:srgbClr val="FFFF00"/>
                </a:solidFill>
              </a:rPr>
              <a:t>Pronunciation: </a:t>
            </a:r>
            <a:r>
              <a:rPr lang="en-US" altLang="en-US" sz="1800" dirty="0" smtClean="0">
                <a:solidFill>
                  <a:schemeClr val="bg1"/>
                </a:solidFill>
              </a:rPr>
              <a:t>DAY-</a:t>
            </a:r>
            <a:r>
              <a:rPr lang="en-US" altLang="en-US" sz="1800" dirty="0" err="1" smtClean="0">
                <a:solidFill>
                  <a:schemeClr val="bg1"/>
                </a:solidFill>
              </a:rPr>
              <a:t>vid</a:t>
            </a:r>
            <a:r>
              <a:rPr lang="en-US" altLang="en-US" sz="1800" dirty="0" smtClean="0">
                <a:solidFill>
                  <a:schemeClr val="bg1"/>
                </a:solidFill>
              </a:rPr>
              <a:t> </a:t>
            </a:r>
            <a:r>
              <a:rPr lang="en-US" altLang="en-US" sz="1800" dirty="0" err="1" smtClean="0">
                <a:solidFill>
                  <a:schemeClr val="bg1"/>
                </a:solidFill>
              </a:rPr>
              <a:t>joyss</a:t>
            </a:r>
            <a:endParaRPr lang="en-US" altLang="en-US" sz="1800" dirty="0" smtClean="0">
              <a:solidFill>
                <a:schemeClr val="bg1"/>
              </a:solidFill>
            </a:endParaRPr>
          </a:p>
          <a:p>
            <a:pPr eaLnBrk="1" hangingPunct="1">
              <a:lnSpc>
                <a:spcPct val="150000"/>
              </a:lnSpc>
              <a:spcBef>
                <a:spcPct val="0"/>
              </a:spcBef>
              <a:buFontTx/>
              <a:buNone/>
            </a:pPr>
            <a:r>
              <a:rPr lang="en-US" altLang="en-US" sz="1800" dirty="0" smtClean="0">
                <a:solidFill>
                  <a:srgbClr val="FFFF00"/>
                </a:solidFill>
              </a:rPr>
              <a:t>Residence: </a:t>
            </a:r>
            <a:r>
              <a:rPr lang="en-US" altLang="en-US" sz="1800" dirty="0" smtClean="0">
                <a:solidFill>
                  <a:schemeClr val="bg1"/>
                </a:solidFill>
              </a:rPr>
              <a:t>Russell Township, OH</a:t>
            </a:r>
          </a:p>
          <a:p>
            <a:pPr eaLnBrk="1" hangingPunct="1">
              <a:lnSpc>
                <a:spcPct val="150000"/>
              </a:lnSpc>
              <a:spcBef>
                <a:spcPct val="0"/>
              </a:spcBef>
              <a:buFontTx/>
              <a:buNone/>
            </a:pPr>
            <a:r>
              <a:rPr lang="en-US" altLang="en-US" sz="1800" dirty="0" smtClean="0">
                <a:solidFill>
                  <a:srgbClr val="FFFF00"/>
                </a:solidFill>
              </a:rPr>
              <a:t>Previous Occupation: </a:t>
            </a:r>
            <a:r>
              <a:rPr lang="en-US" altLang="en-US" sz="1800" dirty="0" smtClean="0">
                <a:solidFill>
                  <a:schemeClr val="bg1"/>
                </a:solidFill>
              </a:rPr>
              <a:t>Attorney</a:t>
            </a:r>
          </a:p>
          <a:p>
            <a:pPr eaLnBrk="1" hangingPunct="1">
              <a:lnSpc>
                <a:spcPct val="150000"/>
              </a:lnSpc>
              <a:spcBef>
                <a:spcPct val="0"/>
              </a:spcBef>
              <a:buFontTx/>
              <a:buNone/>
            </a:pPr>
            <a:r>
              <a:rPr lang="en-US" altLang="en-US" sz="1800" dirty="0" smtClean="0">
                <a:solidFill>
                  <a:srgbClr val="FFFF00"/>
                </a:solidFill>
              </a:rPr>
              <a:t>Staff:</a:t>
            </a:r>
            <a:r>
              <a:rPr lang="en-US" altLang="en-US" sz="1800" dirty="0" smtClean="0">
                <a:solidFill>
                  <a:srgbClr val="FFC000"/>
                </a:solidFill>
              </a:rPr>
              <a:t> </a:t>
            </a:r>
            <a:r>
              <a:rPr lang="en-US" altLang="en-US" sz="1800" dirty="0" smtClean="0">
                <a:solidFill>
                  <a:srgbClr val="FF6600"/>
                </a:solidFill>
              </a:rPr>
              <a:t>chris.cooper@mail.house.gov,</a:t>
            </a:r>
            <a:r>
              <a:rPr lang="en-US" altLang="en-US" sz="1800" dirty="0" smtClean="0">
                <a:solidFill>
                  <a:srgbClr val="FFC000"/>
                </a:solidFill>
              </a:rPr>
              <a:t> </a:t>
            </a:r>
            <a:r>
              <a:rPr lang="en-US" altLang="en-US" sz="1800" dirty="0" smtClean="0">
                <a:solidFill>
                  <a:srgbClr val="FF6600"/>
                </a:solidFill>
              </a:rPr>
              <a:t>darren.benjamin@mail.house.gov</a:t>
            </a:r>
          </a:p>
        </p:txBody>
      </p:sp>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0" y="152400"/>
            <a:ext cx="8839200"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smtClean="0">
                <a:solidFill>
                  <a:srgbClr val="FFFF00"/>
                </a:solidFill>
              </a:rPr>
              <a:t>House Appropriations Subcommittee: </a:t>
            </a:r>
          </a:p>
          <a:p>
            <a:pPr algn="ctr" eaLnBrk="1" hangingPunct="1">
              <a:spcBef>
                <a:spcPct val="0"/>
              </a:spcBef>
              <a:buFontTx/>
              <a:buNone/>
            </a:pPr>
            <a:r>
              <a:rPr lang="en-US" altLang="en-US" dirty="0" smtClean="0">
                <a:solidFill>
                  <a:srgbClr val="FF6600"/>
                </a:solidFill>
              </a:rPr>
              <a:t>Interior, Environment &amp; Related “”</a:t>
            </a:r>
            <a:endParaRPr lang="en-US" altLang="en-US" dirty="0">
              <a:solidFill>
                <a:srgbClr val="FF6600"/>
              </a:solidFill>
            </a:endParaRPr>
          </a:p>
        </p:txBody>
      </p:sp>
      <p:sp>
        <p:nvSpPr>
          <p:cNvPr id="15" name="Rectangle 8"/>
          <p:cNvSpPr>
            <a:spLocks noChangeArrowheads="1"/>
          </p:cNvSpPr>
          <p:nvPr/>
        </p:nvSpPr>
        <p:spPr bwMode="auto">
          <a:xfrm>
            <a:off x="0" y="11430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Rectangle 8"/>
          <p:cNvSpPr>
            <a:spLocks noChangeArrowheads="1"/>
          </p:cNvSpPr>
          <p:nvPr/>
        </p:nvSpPr>
        <p:spPr bwMode="auto">
          <a:xfrm rot="16200000">
            <a:off x="2049780" y="3749381"/>
            <a:ext cx="512064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2" name="Text Box 9"/>
          <p:cNvSpPr txBox="1">
            <a:spLocks noChangeArrowheads="1"/>
          </p:cNvSpPr>
          <p:nvPr/>
        </p:nvSpPr>
        <p:spPr bwMode="auto">
          <a:xfrm>
            <a:off x="1181100" y="1447800"/>
            <a:ext cx="2057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Majority</a:t>
            </a:r>
          </a:p>
        </p:txBody>
      </p:sp>
      <p:sp>
        <p:nvSpPr>
          <p:cNvPr id="23" name="Text Box 9"/>
          <p:cNvSpPr txBox="1">
            <a:spLocks noChangeArrowheads="1"/>
          </p:cNvSpPr>
          <p:nvPr/>
        </p:nvSpPr>
        <p:spPr bwMode="auto">
          <a:xfrm>
            <a:off x="4991100" y="1447800"/>
            <a:ext cx="3581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Minority</a:t>
            </a:r>
          </a:p>
        </p:txBody>
      </p:sp>
      <p:sp>
        <p:nvSpPr>
          <p:cNvPr id="24" name="Text Box 9"/>
          <p:cNvSpPr txBox="1">
            <a:spLocks noChangeArrowheads="1"/>
          </p:cNvSpPr>
          <p:nvPr/>
        </p:nvSpPr>
        <p:spPr bwMode="auto">
          <a:xfrm>
            <a:off x="457200" y="2057400"/>
            <a:ext cx="41148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lnSpc>
                <a:spcPct val="150000"/>
              </a:lnSpc>
              <a:spcBef>
                <a:spcPct val="0"/>
              </a:spcBef>
              <a:buFont typeface="+mj-lt"/>
              <a:buAutoNum type="arabicPeriod"/>
            </a:pPr>
            <a:r>
              <a:rPr lang="en-US" altLang="en-US" sz="1800" dirty="0" smtClean="0">
                <a:solidFill>
                  <a:schemeClr val="bg1"/>
                </a:solidFill>
              </a:rPr>
              <a:t>Rep. Chellie Pingree (D-ME)</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Betty McCollum (D-MN) </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Derek Kilmer (D-WA)</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Josh Harder (D-CA)</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Susie Lee (D-NV)</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Marcy Kaptur (D-OH)</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Matt Cartwright (D-PA)</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Rosa DeLauro (D-CT) </a:t>
            </a:r>
          </a:p>
        </p:txBody>
      </p:sp>
      <p:sp>
        <p:nvSpPr>
          <p:cNvPr id="28" name="Text Box 9"/>
          <p:cNvSpPr txBox="1">
            <a:spLocks noChangeArrowheads="1"/>
          </p:cNvSpPr>
          <p:nvPr/>
        </p:nvSpPr>
        <p:spPr bwMode="auto">
          <a:xfrm>
            <a:off x="5105400" y="2057400"/>
            <a:ext cx="3962400" cy="216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lnSpc>
                <a:spcPct val="150000"/>
              </a:lnSpc>
              <a:spcBef>
                <a:spcPct val="0"/>
              </a:spcBef>
              <a:buFont typeface="+mj-lt"/>
              <a:buAutoNum type="arabicPeriod"/>
            </a:pPr>
            <a:r>
              <a:rPr lang="en-US" altLang="en-US" sz="1800" dirty="0" smtClean="0">
                <a:solidFill>
                  <a:schemeClr val="bg1"/>
                </a:solidFill>
              </a:rPr>
              <a:t>Rep. Dave Joyce (R-OH)</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Mike Simpson (R-ID)</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Chris Stewart (R-UT)</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Mark </a:t>
            </a:r>
            <a:r>
              <a:rPr lang="en-US" altLang="en-US" sz="1800" dirty="0" err="1" smtClean="0">
                <a:solidFill>
                  <a:schemeClr val="bg1"/>
                </a:solidFill>
              </a:rPr>
              <a:t>Amodei</a:t>
            </a:r>
            <a:r>
              <a:rPr lang="en-US" altLang="en-US" sz="1800" dirty="0" smtClean="0">
                <a:solidFill>
                  <a:schemeClr val="bg1"/>
                </a:solidFill>
              </a:rPr>
              <a:t> (R-NV)</a:t>
            </a:r>
          </a:p>
          <a:p>
            <a:pPr marL="342900" indent="-342900" eaLnBrk="1" hangingPunct="1">
              <a:lnSpc>
                <a:spcPct val="150000"/>
              </a:lnSpc>
              <a:spcBef>
                <a:spcPct val="0"/>
              </a:spcBef>
              <a:buFont typeface="+mj-lt"/>
              <a:buAutoNum type="arabicPeriod"/>
            </a:pPr>
            <a:r>
              <a:rPr lang="en-US" altLang="en-US" sz="1800" dirty="0" smtClean="0">
                <a:solidFill>
                  <a:schemeClr val="bg1"/>
                </a:solidFill>
              </a:rPr>
              <a:t>Rep. Kay Granger (R-TX) </a:t>
            </a:r>
          </a:p>
        </p:txBody>
      </p:sp>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0" y="0"/>
            <a:ext cx="9144000" cy="1022350"/>
          </a:xfrm>
          <a:prstGeom prst="rect">
            <a:avLst/>
          </a:prstGeom>
          <a:noFill/>
          <a:ln w="9525">
            <a:noFill/>
            <a:miter lim="800000"/>
            <a:headEnd/>
            <a:tailEnd/>
          </a:ln>
        </p:spPr>
        <p:txBody>
          <a:bodyPr anchor="ctr"/>
          <a:lstStyle/>
          <a:p>
            <a:r>
              <a:rPr lang="en-US" altLang="en-US" sz="3200" dirty="0" smtClean="0">
                <a:solidFill>
                  <a:srgbClr val="FFFF00"/>
                </a:solidFill>
              </a:rPr>
              <a:t>FY 2020 Funding for Invasive Species Activities</a:t>
            </a:r>
            <a:endParaRPr lang="en-US" altLang="en-US" sz="3200" dirty="0">
              <a:solidFill>
                <a:srgbClr val="FFFF00"/>
              </a:solidFill>
            </a:endParaRPr>
          </a:p>
        </p:txBody>
      </p:sp>
      <p:sp>
        <p:nvSpPr>
          <p:cNvPr id="5124" name="Rectangle 5"/>
          <p:cNvSpPr>
            <a:spLocks noChangeArrowheads="1"/>
          </p:cNvSpPr>
          <p:nvPr/>
        </p:nvSpPr>
        <p:spPr bwMode="auto">
          <a:xfrm>
            <a:off x="0" y="838200"/>
            <a:ext cx="823595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p>
            <a:endParaRPr lang="en-US" altLang="en-US" dirty="0"/>
          </a:p>
        </p:txBody>
      </p:sp>
      <p:graphicFrame>
        <p:nvGraphicFramePr>
          <p:cNvPr id="7" name="Table 6"/>
          <p:cNvGraphicFramePr>
            <a:graphicFrameLocks noGrp="1"/>
          </p:cNvGraphicFramePr>
          <p:nvPr/>
        </p:nvGraphicFramePr>
        <p:xfrm>
          <a:off x="22862" y="1143000"/>
          <a:ext cx="9044938" cy="5171797"/>
        </p:xfrm>
        <a:graphic>
          <a:graphicData uri="http://schemas.openxmlformats.org/drawingml/2006/table">
            <a:tbl>
              <a:tblPr/>
              <a:tblGrid>
                <a:gridCol w="3073896"/>
                <a:gridCol w="845321"/>
                <a:gridCol w="940100"/>
                <a:gridCol w="845321"/>
                <a:gridCol w="845321"/>
                <a:gridCol w="845321"/>
                <a:gridCol w="845321"/>
                <a:gridCol w="804337"/>
              </a:tblGrid>
              <a:tr h="459433">
                <a:tc>
                  <a:txBody>
                    <a:bodyPr/>
                    <a:lstStyle/>
                    <a:p>
                      <a:pPr>
                        <a:lnSpc>
                          <a:spcPct val="115000"/>
                        </a:lnSpc>
                      </a:pPr>
                      <a:endParaRPr lang="en-US" sz="2000" dirty="0">
                        <a:solidFill>
                          <a:schemeClr val="bg1"/>
                        </a:solidFill>
                        <a:latin typeface="Calibri"/>
                        <a:ea typeface="Times New Roman"/>
                      </a:endParaRPr>
                    </a:p>
                  </a:txBody>
                  <a:tcPr marL="68580" marR="68580" marT="0" marB="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0" i="0" kern="0" baseline="0" dirty="0" smtClean="0">
                          <a:solidFill>
                            <a:schemeClr val="bg1"/>
                          </a:solidFill>
                          <a:latin typeface="Times New Roman" pitchFamily="18" charset="0"/>
                          <a:ea typeface="Times New Roman"/>
                        </a:rPr>
                        <a:t>USDA</a:t>
                      </a:r>
                      <a:endParaRPr lang="en-US" sz="2000" b="0" i="0" kern="0" baseline="0" dirty="0">
                        <a:solidFill>
                          <a:schemeClr val="bg1"/>
                        </a:solidFill>
                        <a:latin typeface="Times New Roman" pitchFamily="18" charset="0"/>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0" i="0" kern="0" baseline="0" dirty="0" smtClean="0">
                          <a:solidFill>
                            <a:schemeClr val="bg1"/>
                          </a:solidFill>
                          <a:latin typeface="Times New Roman" pitchFamily="18" charset="0"/>
                          <a:ea typeface="Times New Roman"/>
                        </a:rPr>
                        <a:t>DHS</a:t>
                      </a:r>
                      <a:endParaRPr lang="en-US" sz="2000" b="0" i="0" kern="0" baseline="0" dirty="0">
                        <a:solidFill>
                          <a:schemeClr val="bg1"/>
                        </a:solidFill>
                        <a:latin typeface="Times New Roman" pitchFamily="18" charset="0"/>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kern="0" baseline="0" dirty="0" smtClean="0">
                          <a:solidFill>
                            <a:schemeClr val="bg1"/>
                          </a:solidFill>
                          <a:latin typeface="Times New Roman" pitchFamily="18" charset="0"/>
                          <a:ea typeface="Times New Roman"/>
                        </a:rPr>
                        <a:t>DOD</a:t>
                      </a: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i="0" kern="0" baseline="0" dirty="0" smtClean="0">
                        <a:solidFill>
                          <a:schemeClr val="bg1"/>
                        </a:solidFill>
                        <a:latin typeface="Times New Roman" pitchFamily="18" charset="0"/>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2000" b="0" i="0" kern="0" baseline="0" dirty="0" smtClean="0">
                        <a:solidFill>
                          <a:schemeClr val="bg1"/>
                        </a:solidFill>
                        <a:latin typeface="Times New Roman" pitchFamily="18" charset="0"/>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2000" b="0" i="0" kern="0" baseline="0" dirty="0">
                        <a:solidFill>
                          <a:schemeClr val="bg1"/>
                        </a:solidFill>
                        <a:latin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2000" b="0" i="0" kern="0" baseline="0" dirty="0">
                        <a:solidFill>
                          <a:schemeClr val="bg1"/>
                        </a:solidFill>
                        <a:latin typeface="Times New Roman" pitchFamily="18" charset="0"/>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nSpc>
                          <a:spcPct val="115000"/>
                        </a:lnSpc>
                        <a:spcBef>
                          <a:spcPts val="0"/>
                        </a:spcBef>
                        <a:spcAft>
                          <a:spcPts val="0"/>
                        </a:spcAft>
                      </a:pPr>
                      <a:endParaRPr lang="en-US" sz="2000" dirty="0">
                        <a:solidFill>
                          <a:schemeClr val="bg1"/>
                        </a:solidFill>
                        <a:latin typeface="Times New Roman"/>
                        <a:ea typeface="Times New Roman"/>
                      </a:endParaRPr>
                    </a:p>
                  </a:txBody>
                  <a:tcPr marL="68580" marR="68580" marT="0" marB="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gridSpan="7">
                  <a:txBody>
                    <a:bodyPr/>
                    <a:lstStyle/>
                    <a:p>
                      <a:pPr marL="0" marR="0" algn="ctr">
                        <a:lnSpc>
                          <a:spcPct val="115000"/>
                        </a:lnSpc>
                        <a:spcBef>
                          <a:spcPts val="0"/>
                        </a:spcBef>
                        <a:spcAft>
                          <a:spcPts val="0"/>
                        </a:spcAft>
                      </a:pPr>
                      <a:r>
                        <a:rPr lang="en-US" sz="2000" baseline="0" dirty="0">
                          <a:solidFill>
                            <a:schemeClr val="bg1"/>
                          </a:solidFill>
                          <a:latin typeface="Times New Roman"/>
                          <a:ea typeface="Calibri"/>
                        </a:rPr>
                        <a:t> </a:t>
                      </a:r>
                      <a:r>
                        <a:rPr lang="en-US" sz="1800" baseline="0" dirty="0" smtClean="0">
                          <a:solidFill>
                            <a:srgbClr val="FFFF00"/>
                          </a:solidFill>
                          <a:latin typeface="Times New Roman"/>
                          <a:ea typeface="Calibri"/>
                        </a:rPr>
                        <a:t>-------------------------- $ millions  --------------------------</a:t>
                      </a:r>
                      <a:endParaRPr lang="en-US" sz="18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Prevention</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Calibri"/>
                        </a:rPr>
                        <a:t>102.4</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Calibri"/>
                        </a:rPr>
                        <a:t>1,158</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solidFill>
                            <a:srgbClr val="FFFF00"/>
                          </a:solidFill>
                          <a:latin typeface="Times New Roman" pitchFamily="18" charset="0"/>
                          <a:cs typeface="Times New Roman" pitchFamily="18" charset="0"/>
                        </a:rPr>
                        <a:t>36.4</a:t>
                      </a: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EDRR</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321.8</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rgbClr val="FFFF00"/>
                          </a:solidFill>
                          <a:latin typeface="Times New Roman" pitchFamily="18" charset="0"/>
                          <a:cs typeface="Times New Roman" pitchFamily="18" charset="0"/>
                        </a:rPr>
                        <a:t>34.3</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Control</a:t>
                      </a:r>
                      <a:r>
                        <a:rPr lang="en-US" sz="2000" baseline="0" dirty="0" smtClean="0">
                          <a:solidFill>
                            <a:schemeClr val="bg1"/>
                          </a:solidFill>
                          <a:latin typeface="Times New Roman"/>
                          <a:ea typeface="Times New Roman"/>
                        </a:rPr>
                        <a:t> and Management</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543.6</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rgbClr val="FFFF00"/>
                          </a:solidFill>
                          <a:latin typeface="Times New Roman" pitchFamily="18" charset="0"/>
                          <a:cs typeface="Times New Roman" pitchFamily="18" charset="0"/>
                        </a:rPr>
                        <a:t>66.7</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Research </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413.5</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rgbClr val="FFFF00"/>
                          </a:solidFill>
                          <a:latin typeface="Times New Roman" pitchFamily="18" charset="0"/>
                          <a:cs typeface="Times New Roman" pitchFamily="18" charset="0"/>
                        </a:rPr>
                        <a:t>9.8</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Restoration</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34.9</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smtClean="0">
                          <a:solidFill>
                            <a:srgbClr val="FFFF00"/>
                          </a:solidFill>
                          <a:latin typeface="Times New Roman" pitchFamily="18" charset="0"/>
                          <a:cs typeface="Times New Roman" pitchFamily="18" charset="0"/>
                        </a:rPr>
                        <a:t>9.5</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Ed. and Public Awareness</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55.3</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rgbClr val="FFFF00"/>
                          </a:solidFill>
                          <a:latin typeface="Times New Roman" pitchFamily="18" charset="0"/>
                          <a:cs typeface="Times New Roman" pitchFamily="18" charset="0"/>
                        </a:rPr>
                        <a:t>6.6</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523596">
                <a:tc>
                  <a:txBody>
                    <a:bodyPr/>
                    <a:lstStyle/>
                    <a:p>
                      <a:pPr marL="0" marR="0">
                        <a:lnSpc>
                          <a:spcPct val="115000"/>
                        </a:lnSpc>
                        <a:spcBef>
                          <a:spcPts val="0"/>
                        </a:spcBef>
                        <a:spcAft>
                          <a:spcPts val="0"/>
                        </a:spcAft>
                      </a:pPr>
                      <a:r>
                        <a:rPr lang="en-US" sz="2000" baseline="0" dirty="0" smtClean="0">
                          <a:solidFill>
                            <a:schemeClr val="bg1"/>
                          </a:solidFill>
                          <a:latin typeface="Times New Roman"/>
                          <a:ea typeface="Times New Roman"/>
                        </a:rPr>
                        <a:t>Leadership/</a:t>
                      </a:r>
                      <a:r>
                        <a:rPr lang="en-US" sz="2000" dirty="0" smtClean="0">
                          <a:solidFill>
                            <a:schemeClr val="bg1"/>
                          </a:solidFill>
                          <a:latin typeface="Times New Roman"/>
                          <a:ea typeface="Times New Roman"/>
                        </a:rPr>
                        <a:t>Int’l</a:t>
                      </a:r>
                      <a:r>
                        <a:rPr lang="en-US" sz="2000" baseline="0" dirty="0" smtClean="0">
                          <a:solidFill>
                            <a:schemeClr val="bg1"/>
                          </a:solidFill>
                          <a:latin typeface="Times New Roman"/>
                          <a:ea typeface="Times New Roman"/>
                        </a:rPr>
                        <a:t> Cooperation</a:t>
                      </a:r>
                      <a:endParaRPr lang="en-US" sz="2000" dirty="0">
                        <a:solidFill>
                          <a:schemeClr val="bg1"/>
                        </a:solidFill>
                        <a:latin typeface="Times New Roman"/>
                        <a:ea typeface="Times New Roman"/>
                      </a:endParaRPr>
                    </a:p>
                  </a:txBody>
                  <a:tcPr marL="45720" marR="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2.5</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rgbClr val="FFFF00"/>
                          </a:solidFill>
                          <a:latin typeface="Times New Roman" pitchFamily="18" charset="0"/>
                          <a:cs typeface="Times New Roman" pitchFamily="18" charset="0"/>
                        </a:rPr>
                        <a:t>1.4</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gn="r">
                        <a:lnSpc>
                          <a:spcPct val="115000"/>
                        </a:lnSpc>
                        <a:spcBef>
                          <a:spcPts val="0"/>
                        </a:spcBef>
                        <a:spcAft>
                          <a:spcPts val="0"/>
                        </a:spcAft>
                      </a:pPr>
                      <a:r>
                        <a:rPr lang="en-US" sz="2000" dirty="0" smtClean="0">
                          <a:solidFill>
                            <a:schemeClr val="bg1"/>
                          </a:solidFill>
                          <a:latin typeface="Times New Roman"/>
                          <a:ea typeface="Times New Roman"/>
                        </a:rPr>
                        <a:t>TOTAL</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1,474</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1,158</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smtClean="0">
                          <a:solidFill>
                            <a:srgbClr val="FFFF00"/>
                          </a:solidFill>
                          <a:latin typeface="Times New Roman" pitchFamily="18" charset="0"/>
                          <a:cs typeface="Times New Roman" pitchFamily="18" charset="0"/>
                        </a:rPr>
                        <a:t>165</a:t>
                      </a: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Box 4"/>
          <p:cNvSpPr txBox="1"/>
          <p:nvPr/>
        </p:nvSpPr>
        <p:spPr>
          <a:xfrm>
            <a:off x="6414448" y="2362200"/>
            <a:ext cx="2196152" cy="1200329"/>
          </a:xfrm>
          <a:prstGeom prst="rect">
            <a:avLst/>
          </a:prstGeom>
          <a:solidFill>
            <a:schemeClr val="tx1"/>
          </a:solidFill>
        </p:spPr>
        <p:txBody>
          <a:bodyPr wrap="square" rtlCol="0">
            <a:spAutoFit/>
          </a:bodyPr>
          <a:lstStyle/>
          <a:p>
            <a:pPr algn="l"/>
            <a:r>
              <a:rPr lang="en-US" b="1" u="sng" dirty="0" smtClean="0">
                <a:solidFill>
                  <a:schemeClr val="bg1"/>
                </a:solidFill>
              </a:rPr>
              <a:t>Department of Defense (DOD</a:t>
            </a:r>
            <a:r>
              <a:rPr lang="en-US" dirty="0" smtClean="0">
                <a:solidFill>
                  <a:schemeClr val="bg1"/>
                </a:solidFill>
              </a:rPr>
              <a:t>): U.S. Army Corps of Engineers (ACOE)</a:t>
            </a:r>
          </a:p>
        </p:txBody>
      </p:sp>
    </p:spTree>
    <p:extLst>
      <p:ext uri="{BB962C8B-B14F-4D97-AF65-F5344CB8AC3E}">
        <p14:creationId xmlns="" xmlns:p14="http://schemas.microsoft.com/office/powerpoint/2010/main" val="8397661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0" y="152400"/>
            <a:ext cx="8839200"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smtClean="0">
                <a:solidFill>
                  <a:srgbClr val="FF6600"/>
                </a:solidFill>
              </a:rPr>
              <a:t>Senate </a:t>
            </a:r>
            <a:r>
              <a:rPr lang="en-US" altLang="en-US" sz="2400" dirty="0" smtClean="0">
                <a:solidFill>
                  <a:srgbClr val="FFFF00"/>
                </a:solidFill>
              </a:rPr>
              <a:t>Appropriations Subcommittee: </a:t>
            </a:r>
          </a:p>
          <a:p>
            <a:pPr algn="ctr" eaLnBrk="1" hangingPunct="1">
              <a:spcBef>
                <a:spcPct val="0"/>
              </a:spcBef>
              <a:buFontTx/>
              <a:buNone/>
            </a:pPr>
            <a:r>
              <a:rPr lang="en-US" altLang="en-US" dirty="0" smtClean="0">
                <a:solidFill>
                  <a:srgbClr val="FF6600"/>
                </a:solidFill>
              </a:rPr>
              <a:t>Interior, Environment &amp; Related “”</a:t>
            </a:r>
            <a:endParaRPr lang="en-US" altLang="en-US" dirty="0">
              <a:solidFill>
                <a:srgbClr val="FF6600"/>
              </a:solidFill>
            </a:endParaRPr>
          </a:p>
        </p:txBody>
      </p:sp>
      <p:sp>
        <p:nvSpPr>
          <p:cNvPr id="19" name="Text Box 9"/>
          <p:cNvSpPr txBox="1">
            <a:spLocks noChangeArrowheads="1"/>
          </p:cNvSpPr>
          <p:nvPr/>
        </p:nvSpPr>
        <p:spPr bwMode="auto">
          <a:xfrm>
            <a:off x="1752600" y="2438400"/>
            <a:ext cx="24383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en-US" altLang="en-US" sz="2000" dirty="0" smtClean="0">
                <a:solidFill>
                  <a:srgbClr val="FF6600"/>
                </a:solidFill>
              </a:rPr>
              <a:t>Jeff Merkley</a:t>
            </a:r>
          </a:p>
          <a:p>
            <a:pPr algn="ctr" eaLnBrk="1" hangingPunct="1">
              <a:lnSpc>
                <a:spcPct val="150000"/>
              </a:lnSpc>
              <a:spcBef>
                <a:spcPct val="0"/>
              </a:spcBef>
              <a:buFontTx/>
              <a:buNone/>
            </a:pPr>
            <a:r>
              <a:rPr lang="en-US" altLang="en-US" sz="2000" dirty="0" smtClean="0">
                <a:solidFill>
                  <a:schemeClr val="bg1"/>
                </a:solidFill>
              </a:rPr>
              <a:t>D-OR</a:t>
            </a:r>
          </a:p>
          <a:p>
            <a:pPr algn="ctr" eaLnBrk="1" hangingPunct="1">
              <a:lnSpc>
                <a:spcPct val="150000"/>
              </a:lnSpc>
              <a:spcBef>
                <a:spcPct val="0"/>
              </a:spcBef>
              <a:buFontTx/>
              <a:buNone/>
            </a:pPr>
            <a:r>
              <a:rPr lang="en-US" altLang="en-US" sz="2000" dirty="0" smtClean="0">
                <a:solidFill>
                  <a:schemeClr val="bg1"/>
                </a:solidFill>
              </a:rPr>
              <a:t>Elected 2009  </a:t>
            </a:r>
            <a:endParaRPr lang="en-US" altLang="en-US" sz="2000" dirty="0" smtClean="0">
              <a:solidFill>
                <a:srgbClr val="FFFFFF"/>
              </a:solidFill>
            </a:endParaRPr>
          </a:p>
        </p:txBody>
      </p:sp>
      <p:sp>
        <p:nvSpPr>
          <p:cNvPr id="15" name="Rectangle 8"/>
          <p:cNvSpPr>
            <a:spLocks noChangeArrowheads="1"/>
          </p:cNvSpPr>
          <p:nvPr/>
        </p:nvSpPr>
        <p:spPr bwMode="auto">
          <a:xfrm>
            <a:off x="0" y="11430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Rectangle 8"/>
          <p:cNvSpPr>
            <a:spLocks noChangeArrowheads="1"/>
          </p:cNvSpPr>
          <p:nvPr/>
        </p:nvSpPr>
        <p:spPr bwMode="auto">
          <a:xfrm rot="16200000">
            <a:off x="2049780" y="3749381"/>
            <a:ext cx="512064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2" name="Text Box 9"/>
          <p:cNvSpPr txBox="1">
            <a:spLocks noChangeArrowheads="1"/>
          </p:cNvSpPr>
          <p:nvPr/>
        </p:nvSpPr>
        <p:spPr bwMode="auto">
          <a:xfrm>
            <a:off x="1219201" y="1447800"/>
            <a:ext cx="2057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Chair</a:t>
            </a:r>
          </a:p>
        </p:txBody>
      </p:sp>
      <p:sp>
        <p:nvSpPr>
          <p:cNvPr id="23" name="Text Box 9"/>
          <p:cNvSpPr txBox="1">
            <a:spLocks noChangeArrowheads="1"/>
          </p:cNvSpPr>
          <p:nvPr/>
        </p:nvSpPr>
        <p:spPr bwMode="auto">
          <a:xfrm>
            <a:off x="5029200" y="1447800"/>
            <a:ext cx="3581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Ranking Member</a:t>
            </a:r>
          </a:p>
        </p:txBody>
      </p:sp>
      <p:sp>
        <p:nvSpPr>
          <p:cNvPr id="24" name="Text Box 9"/>
          <p:cNvSpPr txBox="1">
            <a:spLocks noChangeArrowheads="1"/>
          </p:cNvSpPr>
          <p:nvPr/>
        </p:nvSpPr>
        <p:spPr bwMode="auto">
          <a:xfrm>
            <a:off x="152400" y="4267200"/>
            <a:ext cx="4495800" cy="216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800" dirty="0" smtClean="0">
                <a:solidFill>
                  <a:srgbClr val="FFFF00"/>
                </a:solidFill>
              </a:rPr>
              <a:t>Pronunciation: </a:t>
            </a:r>
            <a:r>
              <a:rPr lang="en-US" altLang="en-US" sz="1800" dirty="0" err="1" smtClean="0">
                <a:solidFill>
                  <a:schemeClr val="bg1"/>
                </a:solidFill>
              </a:rPr>
              <a:t>jehf</a:t>
            </a:r>
            <a:r>
              <a:rPr lang="en-US" altLang="en-US" sz="1800" dirty="0" smtClean="0">
                <a:solidFill>
                  <a:schemeClr val="bg1"/>
                </a:solidFill>
              </a:rPr>
              <a:t> MURK-lee</a:t>
            </a:r>
          </a:p>
          <a:p>
            <a:pPr eaLnBrk="1" hangingPunct="1">
              <a:lnSpc>
                <a:spcPct val="150000"/>
              </a:lnSpc>
              <a:spcBef>
                <a:spcPct val="0"/>
              </a:spcBef>
              <a:buFontTx/>
              <a:buNone/>
            </a:pPr>
            <a:r>
              <a:rPr lang="en-US" altLang="en-US" sz="1800" dirty="0" smtClean="0">
                <a:solidFill>
                  <a:srgbClr val="FFFF00"/>
                </a:solidFill>
              </a:rPr>
              <a:t>Residence: </a:t>
            </a:r>
            <a:r>
              <a:rPr lang="en-US" altLang="en-US" sz="1800" dirty="0" smtClean="0">
                <a:solidFill>
                  <a:schemeClr val="bg1"/>
                </a:solidFill>
              </a:rPr>
              <a:t>Portland, OR </a:t>
            </a:r>
          </a:p>
          <a:p>
            <a:pPr eaLnBrk="1" hangingPunct="1">
              <a:lnSpc>
                <a:spcPct val="150000"/>
              </a:lnSpc>
              <a:spcBef>
                <a:spcPct val="0"/>
              </a:spcBef>
              <a:buFontTx/>
              <a:buNone/>
            </a:pPr>
            <a:r>
              <a:rPr lang="en-US" altLang="en-US" sz="1800" dirty="0" smtClean="0">
                <a:solidFill>
                  <a:srgbClr val="FFFF00"/>
                </a:solidFill>
              </a:rPr>
              <a:t>Previous Occupation: </a:t>
            </a:r>
            <a:r>
              <a:rPr lang="en-US" altLang="en-US" sz="1800" dirty="0" smtClean="0">
                <a:solidFill>
                  <a:schemeClr val="bg1"/>
                </a:solidFill>
              </a:rPr>
              <a:t>Non-profit exec.</a:t>
            </a:r>
          </a:p>
          <a:p>
            <a:pPr eaLnBrk="1" hangingPunct="1">
              <a:lnSpc>
                <a:spcPct val="150000"/>
              </a:lnSpc>
              <a:spcBef>
                <a:spcPct val="0"/>
              </a:spcBef>
              <a:buNone/>
            </a:pPr>
            <a:r>
              <a:rPr lang="en-US" altLang="en-US" sz="1800" dirty="0" smtClean="0">
                <a:solidFill>
                  <a:srgbClr val="FFFF00"/>
                </a:solidFill>
              </a:rPr>
              <a:t>Staff:</a:t>
            </a:r>
            <a:r>
              <a:rPr lang="en-US" altLang="en-US" sz="1800" dirty="0" smtClean="0">
                <a:solidFill>
                  <a:srgbClr val="FFC000"/>
                </a:solidFill>
              </a:rPr>
              <a:t> </a:t>
            </a:r>
            <a:r>
              <a:rPr lang="en-US" altLang="en-US" sz="1800" dirty="0" smtClean="0">
                <a:solidFill>
                  <a:srgbClr val="FF6600"/>
                </a:solidFill>
              </a:rPr>
              <a:t>ryan_hunt@appro.senate.gov, anthony_sedillo@appro.senate.gov</a:t>
            </a:r>
          </a:p>
        </p:txBody>
      </p:sp>
      <p:sp>
        <p:nvSpPr>
          <p:cNvPr id="26" name="Text Box 9"/>
          <p:cNvSpPr txBox="1">
            <a:spLocks noChangeArrowheads="1"/>
          </p:cNvSpPr>
          <p:nvPr/>
        </p:nvSpPr>
        <p:spPr bwMode="auto">
          <a:xfrm>
            <a:off x="6477001" y="2438400"/>
            <a:ext cx="24383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en-US" altLang="en-US" sz="2000" dirty="0" smtClean="0">
                <a:solidFill>
                  <a:srgbClr val="FF6600"/>
                </a:solidFill>
              </a:rPr>
              <a:t>Lisa Murkowski</a:t>
            </a:r>
          </a:p>
          <a:p>
            <a:pPr algn="ctr" eaLnBrk="1" hangingPunct="1">
              <a:lnSpc>
                <a:spcPct val="150000"/>
              </a:lnSpc>
              <a:spcBef>
                <a:spcPct val="0"/>
              </a:spcBef>
              <a:buFontTx/>
              <a:buNone/>
            </a:pPr>
            <a:r>
              <a:rPr lang="en-US" altLang="en-US" sz="2000" dirty="0" smtClean="0">
                <a:solidFill>
                  <a:schemeClr val="bg1"/>
                </a:solidFill>
              </a:rPr>
              <a:t>R-AK</a:t>
            </a:r>
          </a:p>
          <a:p>
            <a:pPr algn="ctr" eaLnBrk="1" hangingPunct="1">
              <a:lnSpc>
                <a:spcPct val="150000"/>
              </a:lnSpc>
              <a:spcBef>
                <a:spcPct val="0"/>
              </a:spcBef>
              <a:buFontTx/>
              <a:buNone/>
            </a:pPr>
            <a:r>
              <a:rPr lang="en-US" altLang="en-US" sz="2000" dirty="0" smtClean="0">
                <a:solidFill>
                  <a:schemeClr val="bg1"/>
                </a:solidFill>
              </a:rPr>
              <a:t>Elected 2002 </a:t>
            </a:r>
            <a:endParaRPr lang="en-US" altLang="en-US" sz="2000" dirty="0" smtClean="0">
              <a:solidFill>
                <a:srgbClr val="FFFFFF"/>
              </a:solidFill>
            </a:endParaRPr>
          </a:p>
        </p:txBody>
      </p:sp>
      <p:sp>
        <p:nvSpPr>
          <p:cNvPr id="28" name="Text Box 9"/>
          <p:cNvSpPr txBox="1">
            <a:spLocks noChangeArrowheads="1"/>
          </p:cNvSpPr>
          <p:nvPr/>
        </p:nvSpPr>
        <p:spPr bwMode="auto">
          <a:xfrm>
            <a:off x="4800600" y="4265474"/>
            <a:ext cx="4572000" cy="216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800" dirty="0" smtClean="0">
                <a:solidFill>
                  <a:srgbClr val="FFFF00"/>
                </a:solidFill>
              </a:rPr>
              <a:t>Pronunciation: </a:t>
            </a:r>
            <a:r>
              <a:rPr lang="en-US" altLang="en-US" sz="1800" dirty="0" smtClean="0">
                <a:solidFill>
                  <a:schemeClr val="bg1"/>
                </a:solidFill>
              </a:rPr>
              <a:t>LEE-</a:t>
            </a:r>
            <a:r>
              <a:rPr lang="en-US" altLang="en-US" sz="1800" dirty="0" err="1" smtClean="0">
                <a:solidFill>
                  <a:schemeClr val="bg1"/>
                </a:solidFill>
              </a:rPr>
              <a:t>suh</a:t>
            </a:r>
            <a:r>
              <a:rPr lang="en-US" altLang="en-US" sz="1800" dirty="0" smtClean="0">
                <a:solidFill>
                  <a:schemeClr val="bg1"/>
                </a:solidFill>
              </a:rPr>
              <a:t> </a:t>
            </a:r>
            <a:r>
              <a:rPr lang="en-US" altLang="en-US" sz="1800" dirty="0" err="1" smtClean="0">
                <a:solidFill>
                  <a:schemeClr val="bg1"/>
                </a:solidFill>
              </a:rPr>
              <a:t>mur</a:t>
            </a:r>
            <a:r>
              <a:rPr lang="en-US" altLang="en-US" sz="1800" dirty="0" smtClean="0">
                <a:solidFill>
                  <a:schemeClr val="bg1"/>
                </a:solidFill>
              </a:rPr>
              <a:t>-KOU-</a:t>
            </a:r>
            <a:r>
              <a:rPr lang="en-US" altLang="en-US" sz="1800" dirty="0" err="1" smtClean="0">
                <a:solidFill>
                  <a:schemeClr val="bg1"/>
                </a:solidFill>
              </a:rPr>
              <a:t>skee</a:t>
            </a:r>
            <a:endParaRPr lang="en-US" altLang="en-US" sz="1800" dirty="0" smtClean="0">
              <a:solidFill>
                <a:schemeClr val="bg1"/>
              </a:solidFill>
            </a:endParaRPr>
          </a:p>
          <a:p>
            <a:pPr eaLnBrk="1" hangingPunct="1">
              <a:lnSpc>
                <a:spcPct val="150000"/>
              </a:lnSpc>
              <a:spcBef>
                <a:spcPct val="0"/>
              </a:spcBef>
              <a:buFontTx/>
              <a:buNone/>
            </a:pPr>
            <a:r>
              <a:rPr lang="en-US" altLang="en-US" sz="1800" dirty="0" smtClean="0">
                <a:solidFill>
                  <a:srgbClr val="FFFF00"/>
                </a:solidFill>
              </a:rPr>
              <a:t>Residence: </a:t>
            </a:r>
            <a:r>
              <a:rPr lang="en-US" altLang="en-US" sz="1800" dirty="0" smtClean="0">
                <a:solidFill>
                  <a:schemeClr val="bg1"/>
                </a:solidFill>
              </a:rPr>
              <a:t>Anchorage, AK</a:t>
            </a:r>
          </a:p>
          <a:p>
            <a:pPr eaLnBrk="1" hangingPunct="1">
              <a:lnSpc>
                <a:spcPct val="150000"/>
              </a:lnSpc>
              <a:spcBef>
                <a:spcPct val="0"/>
              </a:spcBef>
              <a:buFontTx/>
              <a:buNone/>
            </a:pPr>
            <a:r>
              <a:rPr lang="en-US" altLang="en-US" sz="1800" dirty="0" smtClean="0">
                <a:solidFill>
                  <a:srgbClr val="FFFF00"/>
                </a:solidFill>
              </a:rPr>
              <a:t>Previous Occupation: </a:t>
            </a:r>
            <a:r>
              <a:rPr lang="en-US" altLang="en-US" sz="1800" dirty="0" smtClean="0">
                <a:solidFill>
                  <a:schemeClr val="bg1"/>
                </a:solidFill>
              </a:rPr>
              <a:t>Attorney</a:t>
            </a:r>
          </a:p>
          <a:p>
            <a:pPr eaLnBrk="1" hangingPunct="1">
              <a:lnSpc>
                <a:spcPct val="150000"/>
              </a:lnSpc>
              <a:spcBef>
                <a:spcPct val="0"/>
              </a:spcBef>
              <a:buFontTx/>
              <a:buNone/>
            </a:pPr>
            <a:r>
              <a:rPr lang="en-US" altLang="en-US" sz="1800" dirty="0" smtClean="0">
                <a:solidFill>
                  <a:srgbClr val="FFFF00"/>
                </a:solidFill>
              </a:rPr>
              <a:t>Staff:</a:t>
            </a:r>
            <a:r>
              <a:rPr lang="en-US" altLang="en-US" sz="1800" dirty="0" smtClean="0">
                <a:solidFill>
                  <a:srgbClr val="FFC000"/>
                </a:solidFill>
              </a:rPr>
              <a:t> </a:t>
            </a:r>
            <a:r>
              <a:rPr lang="en-US" altLang="en-US" sz="1800" dirty="0" smtClean="0">
                <a:solidFill>
                  <a:srgbClr val="FF6600"/>
                </a:solidFill>
              </a:rPr>
              <a:t>nona_mccoy@appro.senate.gov; lucas_agnew@appro.senate.gov</a:t>
            </a:r>
          </a:p>
        </p:txBody>
      </p:sp>
      <p:pic>
        <p:nvPicPr>
          <p:cNvPr id="2" name="Picture 2" descr="https://www.legistorm.com/images/core_person_images/455/52455.jpg?rand=31"/>
          <p:cNvPicPr>
            <a:picLocks noChangeAspect="1" noChangeArrowheads="1"/>
          </p:cNvPicPr>
          <p:nvPr/>
        </p:nvPicPr>
        <p:blipFill>
          <a:blip r:embed="rId2" cstate="print"/>
          <a:srcRect/>
          <a:stretch>
            <a:fillRect/>
          </a:stretch>
        </p:blipFill>
        <p:spPr bwMode="auto">
          <a:xfrm>
            <a:off x="335280" y="2054108"/>
            <a:ext cx="1645920" cy="2087026"/>
          </a:xfrm>
          <a:prstGeom prst="rect">
            <a:avLst/>
          </a:prstGeom>
          <a:noFill/>
        </p:spPr>
      </p:pic>
      <p:pic>
        <p:nvPicPr>
          <p:cNvPr id="3" name="Picture 4" descr="https://www.legistorm.com/images/core_person_images/386/52386.jpg?rand=685084"/>
          <p:cNvPicPr>
            <a:picLocks noChangeAspect="1" noChangeArrowheads="1"/>
          </p:cNvPicPr>
          <p:nvPr/>
        </p:nvPicPr>
        <p:blipFill>
          <a:blip r:embed="rId3" cstate="print"/>
          <a:srcRect/>
          <a:stretch>
            <a:fillRect/>
          </a:stretch>
        </p:blipFill>
        <p:spPr bwMode="auto">
          <a:xfrm>
            <a:off x="4983480" y="2054108"/>
            <a:ext cx="1645920" cy="2060692"/>
          </a:xfrm>
          <a:prstGeom prst="rect">
            <a:avLst/>
          </a:prstGeom>
          <a:noFill/>
        </p:spPr>
      </p:pic>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0" y="152400"/>
            <a:ext cx="8839200"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smtClean="0">
                <a:solidFill>
                  <a:srgbClr val="FF6600"/>
                </a:solidFill>
              </a:rPr>
              <a:t>Senate</a:t>
            </a:r>
            <a:r>
              <a:rPr lang="en-US" altLang="en-US" sz="2400" dirty="0" smtClean="0">
                <a:solidFill>
                  <a:srgbClr val="FFFF00"/>
                </a:solidFill>
              </a:rPr>
              <a:t> Appropriations Subcommittee: </a:t>
            </a:r>
          </a:p>
          <a:p>
            <a:pPr algn="ctr" eaLnBrk="1" hangingPunct="1">
              <a:spcBef>
                <a:spcPct val="0"/>
              </a:spcBef>
              <a:buFontTx/>
              <a:buNone/>
            </a:pPr>
            <a:r>
              <a:rPr lang="en-US" altLang="en-US" dirty="0" smtClean="0">
                <a:solidFill>
                  <a:srgbClr val="FF6600"/>
                </a:solidFill>
              </a:rPr>
              <a:t>Interior, Environment &amp; Related “”</a:t>
            </a:r>
            <a:endParaRPr lang="en-US" altLang="en-US" dirty="0">
              <a:solidFill>
                <a:srgbClr val="FF6600"/>
              </a:solidFill>
            </a:endParaRPr>
          </a:p>
        </p:txBody>
      </p:sp>
      <p:sp>
        <p:nvSpPr>
          <p:cNvPr id="15" name="Rectangle 8"/>
          <p:cNvSpPr>
            <a:spLocks noChangeArrowheads="1"/>
          </p:cNvSpPr>
          <p:nvPr/>
        </p:nvSpPr>
        <p:spPr bwMode="auto">
          <a:xfrm>
            <a:off x="0" y="11430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Rectangle 8"/>
          <p:cNvSpPr>
            <a:spLocks noChangeArrowheads="1"/>
          </p:cNvSpPr>
          <p:nvPr/>
        </p:nvSpPr>
        <p:spPr bwMode="auto">
          <a:xfrm rot="16200000">
            <a:off x="2049780" y="3749381"/>
            <a:ext cx="512064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2" name="Text Box 9"/>
          <p:cNvSpPr txBox="1">
            <a:spLocks noChangeArrowheads="1"/>
          </p:cNvSpPr>
          <p:nvPr/>
        </p:nvSpPr>
        <p:spPr bwMode="auto">
          <a:xfrm>
            <a:off x="1181100" y="1447800"/>
            <a:ext cx="2057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Majority</a:t>
            </a:r>
          </a:p>
        </p:txBody>
      </p:sp>
      <p:sp>
        <p:nvSpPr>
          <p:cNvPr id="23" name="Text Box 9"/>
          <p:cNvSpPr txBox="1">
            <a:spLocks noChangeArrowheads="1"/>
          </p:cNvSpPr>
          <p:nvPr/>
        </p:nvSpPr>
        <p:spPr bwMode="auto">
          <a:xfrm>
            <a:off x="4991100" y="1447800"/>
            <a:ext cx="3581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Minority</a:t>
            </a:r>
          </a:p>
        </p:txBody>
      </p:sp>
      <p:sp>
        <p:nvSpPr>
          <p:cNvPr id="24" name="Text Box 9"/>
          <p:cNvSpPr txBox="1">
            <a:spLocks noChangeArrowheads="1"/>
          </p:cNvSpPr>
          <p:nvPr/>
        </p:nvSpPr>
        <p:spPr bwMode="auto">
          <a:xfrm>
            <a:off x="457200" y="2057400"/>
            <a:ext cx="4114800" cy="3000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31775" indent="-231775" eaLnBrk="1" hangingPunct="1">
              <a:lnSpc>
                <a:spcPct val="150000"/>
              </a:lnSpc>
              <a:spcBef>
                <a:spcPct val="0"/>
              </a:spcBef>
              <a:buFont typeface="+mj-lt"/>
              <a:buAutoNum type="arabicPeriod"/>
            </a:pPr>
            <a:r>
              <a:rPr lang="en-US" altLang="en-US" sz="1800" dirty="0" smtClean="0">
                <a:solidFill>
                  <a:schemeClr val="bg1"/>
                </a:solidFill>
              </a:rPr>
              <a:t> Sen. Jeff Merkley (D-OR)</a:t>
            </a:r>
          </a:p>
          <a:p>
            <a:pPr marL="231775" indent="-231775" eaLnBrk="1" hangingPunct="1">
              <a:lnSpc>
                <a:spcPct val="150000"/>
              </a:lnSpc>
              <a:spcBef>
                <a:spcPct val="0"/>
              </a:spcBef>
              <a:buFont typeface="+mj-lt"/>
              <a:buAutoNum type="arabicPeriod"/>
            </a:pPr>
            <a:r>
              <a:rPr lang="en-US" altLang="en-US" sz="1800" dirty="0" smtClean="0">
                <a:solidFill>
                  <a:schemeClr val="bg1"/>
                </a:solidFill>
              </a:rPr>
              <a:t> Sen. Dianne Feinstein (D-CA)</a:t>
            </a:r>
          </a:p>
          <a:p>
            <a:pPr marL="231775" indent="-231775" eaLnBrk="1" hangingPunct="1">
              <a:lnSpc>
                <a:spcPct val="150000"/>
              </a:lnSpc>
              <a:spcBef>
                <a:spcPct val="0"/>
              </a:spcBef>
              <a:buFont typeface="+mj-lt"/>
              <a:buAutoNum type="arabicPeriod"/>
            </a:pPr>
            <a:r>
              <a:rPr lang="en-US" altLang="en-US" sz="1800" dirty="0" smtClean="0">
                <a:solidFill>
                  <a:srgbClr val="FFFF00"/>
                </a:solidFill>
              </a:rPr>
              <a:t> Sen. Patrick Leahy (D-VT)</a:t>
            </a:r>
          </a:p>
          <a:p>
            <a:pPr marL="231775" indent="-231775" eaLnBrk="1" hangingPunct="1">
              <a:lnSpc>
                <a:spcPct val="150000"/>
              </a:lnSpc>
              <a:spcBef>
                <a:spcPct val="0"/>
              </a:spcBef>
              <a:buFont typeface="+mj-lt"/>
              <a:buAutoNum type="arabicPeriod"/>
            </a:pPr>
            <a:r>
              <a:rPr lang="en-US" altLang="en-US" sz="1800" dirty="0" smtClean="0">
                <a:solidFill>
                  <a:schemeClr val="bg1"/>
                </a:solidFill>
              </a:rPr>
              <a:t> Sen. Jack Reed (D-RI)</a:t>
            </a:r>
          </a:p>
          <a:p>
            <a:pPr marL="231775" indent="-231775" eaLnBrk="1" hangingPunct="1">
              <a:lnSpc>
                <a:spcPct val="150000"/>
              </a:lnSpc>
              <a:spcBef>
                <a:spcPct val="0"/>
              </a:spcBef>
              <a:buFont typeface="+mj-lt"/>
              <a:buAutoNum type="arabicPeriod"/>
            </a:pPr>
            <a:r>
              <a:rPr lang="en-US" altLang="en-US" sz="1800" dirty="0" smtClean="0">
                <a:solidFill>
                  <a:schemeClr val="bg1"/>
                </a:solidFill>
              </a:rPr>
              <a:t> Sen. Jon Tester (D-MT)</a:t>
            </a:r>
          </a:p>
          <a:p>
            <a:pPr marL="231775" indent="-231775" eaLnBrk="1" hangingPunct="1">
              <a:lnSpc>
                <a:spcPct val="150000"/>
              </a:lnSpc>
              <a:spcBef>
                <a:spcPct val="0"/>
              </a:spcBef>
              <a:buFont typeface="+mj-lt"/>
              <a:buAutoNum type="arabicPeriod"/>
            </a:pPr>
            <a:r>
              <a:rPr lang="en-US" altLang="en-US" sz="1800" dirty="0" smtClean="0">
                <a:solidFill>
                  <a:schemeClr val="bg1"/>
                </a:solidFill>
              </a:rPr>
              <a:t> Sen. Chris Van Hollen (D-MD)</a:t>
            </a:r>
          </a:p>
          <a:p>
            <a:pPr marL="231775" indent="-231775" eaLnBrk="1" hangingPunct="1">
              <a:lnSpc>
                <a:spcPct val="150000"/>
              </a:lnSpc>
              <a:spcBef>
                <a:spcPct val="0"/>
              </a:spcBef>
              <a:buFont typeface="+mj-lt"/>
              <a:buAutoNum type="arabicPeriod"/>
            </a:pPr>
            <a:r>
              <a:rPr lang="en-US" altLang="en-US" sz="1800" dirty="0" smtClean="0">
                <a:solidFill>
                  <a:schemeClr val="bg1"/>
                </a:solidFill>
              </a:rPr>
              <a:t> Sen. Martin Heinrich (D-NM)</a:t>
            </a:r>
          </a:p>
        </p:txBody>
      </p:sp>
      <p:sp>
        <p:nvSpPr>
          <p:cNvPr id="28" name="Text Box 9"/>
          <p:cNvSpPr txBox="1">
            <a:spLocks noChangeArrowheads="1"/>
          </p:cNvSpPr>
          <p:nvPr/>
        </p:nvSpPr>
        <p:spPr bwMode="auto">
          <a:xfrm>
            <a:off x="4953000" y="2057400"/>
            <a:ext cx="4114800" cy="3000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lnSpc>
                <a:spcPct val="150000"/>
              </a:lnSpc>
              <a:spcBef>
                <a:spcPct val="0"/>
              </a:spcBef>
              <a:buFont typeface="+mj-lt"/>
              <a:buAutoNum type="arabicPeriod"/>
            </a:pPr>
            <a:r>
              <a:rPr lang="en-US" altLang="en-US" sz="1800" dirty="0" smtClean="0">
                <a:solidFill>
                  <a:schemeClr val="bg1"/>
                </a:solidFill>
              </a:rPr>
              <a:t>Sen. Lisa Murkowski (R-AK)</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Roy Blunt (R-MO)</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Mitch McConnell (R-KY)</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Shelley Moore Capito (R-WV)</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Cindy Hyde-Smith (R-MS)</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Bill Hagerty (R-TN)</a:t>
            </a:r>
          </a:p>
          <a:p>
            <a:pPr marL="342900" indent="-342900" eaLnBrk="1" hangingPunct="1">
              <a:lnSpc>
                <a:spcPct val="150000"/>
              </a:lnSpc>
              <a:spcBef>
                <a:spcPct val="0"/>
              </a:spcBef>
              <a:buFont typeface="+mj-lt"/>
              <a:buAutoNum type="arabicPeriod"/>
            </a:pPr>
            <a:r>
              <a:rPr lang="en-US" altLang="en-US" sz="1800" dirty="0" smtClean="0">
                <a:solidFill>
                  <a:schemeClr val="bg1"/>
                </a:solidFill>
              </a:rPr>
              <a:t>Sen. Marco Rubio (R-FL)</a:t>
            </a:r>
          </a:p>
        </p:txBody>
      </p:sp>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0" y="152400"/>
            <a:ext cx="9144000"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dirty="0" smtClean="0">
                <a:solidFill>
                  <a:srgbClr val="FFFF00"/>
                </a:solidFill>
              </a:rPr>
              <a:t>House Appropriations Committee </a:t>
            </a:r>
          </a:p>
        </p:txBody>
      </p:sp>
      <p:sp>
        <p:nvSpPr>
          <p:cNvPr id="19" name="Text Box 9"/>
          <p:cNvSpPr txBox="1">
            <a:spLocks noChangeArrowheads="1"/>
          </p:cNvSpPr>
          <p:nvPr/>
        </p:nvSpPr>
        <p:spPr bwMode="auto">
          <a:xfrm>
            <a:off x="1752600" y="2438400"/>
            <a:ext cx="24383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en-US" altLang="en-US" sz="2000" dirty="0" smtClean="0">
                <a:solidFill>
                  <a:srgbClr val="FF6600"/>
                </a:solidFill>
              </a:rPr>
              <a:t>Rosa DeLauro</a:t>
            </a:r>
          </a:p>
          <a:p>
            <a:pPr algn="ctr" eaLnBrk="1" hangingPunct="1">
              <a:lnSpc>
                <a:spcPct val="150000"/>
              </a:lnSpc>
              <a:spcBef>
                <a:spcPct val="0"/>
              </a:spcBef>
              <a:buFontTx/>
              <a:buNone/>
            </a:pPr>
            <a:r>
              <a:rPr lang="en-US" altLang="en-US" sz="2000" dirty="0" smtClean="0">
                <a:solidFill>
                  <a:schemeClr val="bg1"/>
                </a:solidFill>
              </a:rPr>
              <a:t>D-CT</a:t>
            </a:r>
          </a:p>
          <a:p>
            <a:pPr algn="ctr" eaLnBrk="1" hangingPunct="1">
              <a:lnSpc>
                <a:spcPct val="150000"/>
              </a:lnSpc>
              <a:spcBef>
                <a:spcPct val="0"/>
              </a:spcBef>
              <a:buFontTx/>
              <a:buNone/>
            </a:pPr>
            <a:r>
              <a:rPr lang="en-US" altLang="en-US" sz="2000" dirty="0" smtClean="0">
                <a:solidFill>
                  <a:schemeClr val="bg1"/>
                </a:solidFill>
              </a:rPr>
              <a:t>Elected 1991  </a:t>
            </a:r>
            <a:endParaRPr lang="en-US" altLang="en-US" sz="2000" dirty="0" smtClean="0">
              <a:solidFill>
                <a:srgbClr val="FFFFFF"/>
              </a:solidFill>
            </a:endParaRPr>
          </a:p>
        </p:txBody>
      </p:sp>
      <p:sp>
        <p:nvSpPr>
          <p:cNvPr id="15" name="Rectangle 8"/>
          <p:cNvSpPr>
            <a:spLocks noChangeArrowheads="1"/>
          </p:cNvSpPr>
          <p:nvPr/>
        </p:nvSpPr>
        <p:spPr bwMode="auto">
          <a:xfrm>
            <a:off x="0" y="11430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Rectangle 8"/>
          <p:cNvSpPr>
            <a:spLocks noChangeArrowheads="1"/>
          </p:cNvSpPr>
          <p:nvPr/>
        </p:nvSpPr>
        <p:spPr bwMode="auto">
          <a:xfrm rot="16200000">
            <a:off x="1938324" y="3749381"/>
            <a:ext cx="512064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2" name="Text Box 9"/>
          <p:cNvSpPr txBox="1">
            <a:spLocks noChangeArrowheads="1"/>
          </p:cNvSpPr>
          <p:nvPr/>
        </p:nvSpPr>
        <p:spPr bwMode="auto">
          <a:xfrm>
            <a:off x="1219201" y="1447800"/>
            <a:ext cx="2057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Chair</a:t>
            </a:r>
          </a:p>
        </p:txBody>
      </p:sp>
      <p:sp>
        <p:nvSpPr>
          <p:cNvPr id="23" name="Text Box 9"/>
          <p:cNvSpPr txBox="1">
            <a:spLocks noChangeArrowheads="1"/>
          </p:cNvSpPr>
          <p:nvPr/>
        </p:nvSpPr>
        <p:spPr bwMode="auto">
          <a:xfrm>
            <a:off x="5029200" y="1447800"/>
            <a:ext cx="3581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Ranking Member</a:t>
            </a:r>
          </a:p>
        </p:txBody>
      </p:sp>
      <p:sp>
        <p:nvSpPr>
          <p:cNvPr id="24" name="Text Box 9"/>
          <p:cNvSpPr txBox="1">
            <a:spLocks noChangeArrowheads="1"/>
          </p:cNvSpPr>
          <p:nvPr/>
        </p:nvSpPr>
        <p:spPr bwMode="auto">
          <a:xfrm>
            <a:off x="152400" y="4267200"/>
            <a:ext cx="44958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800" dirty="0" smtClean="0">
                <a:solidFill>
                  <a:srgbClr val="FFFF00"/>
                </a:solidFill>
              </a:rPr>
              <a:t>Pronunciation: </a:t>
            </a:r>
            <a:r>
              <a:rPr lang="en-US" altLang="en-US" sz="1800" dirty="0" smtClean="0">
                <a:solidFill>
                  <a:schemeClr val="bg1"/>
                </a:solidFill>
              </a:rPr>
              <a:t>RO-</a:t>
            </a:r>
            <a:r>
              <a:rPr lang="en-US" altLang="en-US" sz="1800" dirty="0" err="1" smtClean="0">
                <a:solidFill>
                  <a:schemeClr val="bg1"/>
                </a:solidFill>
              </a:rPr>
              <a:t>suh</a:t>
            </a:r>
            <a:r>
              <a:rPr lang="en-US" altLang="en-US" sz="1800" dirty="0" smtClean="0">
                <a:solidFill>
                  <a:schemeClr val="bg1"/>
                </a:solidFill>
              </a:rPr>
              <a:t> </a:t>
            </a:r>
            <a:r>
              <a:rPr lang="en-US" altLang="en-US" sz="1800" dirty="0" err="1" smtClean="0">
                <a:solidFill>
                  <a:schemeClr val="bg1"/>
                </a:solidFill>
              </a:rPr>
              <a:t>deh</a:t>
            </a:r>
            <a:r>
              <a:rPr lang="en-US" altLang="en-US" sz="1800" dirty="0" smtClean="0">
                <a:solidFill>
                  <a:schemeClr val="bg1"/>
                </a:solidFill>
              </a:rPr>
              <a:t>-LOOR-o</a:t>
            </a:r>
          </a:p>
          <a:p>
            <a:pPr eaLnBrk="1" hangingPunct="1">
              <a:lnSpc>
                <a:spcPct val="150000"/>
              </a:lnSpc>
              <a:spcBef>
                <a:spcPct val="0"/>
              </a:spcBef>
              <a:buFontTx/>
              <a:buNone/>
            </a:pPr>
            <a:r>
              <a:rPr lang="en-US" altLang="en-US" sz="1800" dirty="0" smtClean="0">
                <a:solidFill>
                  <a:srgbClr val="FFFF00"/>
                </a:solidFill>
              </a:rPr>
              <a:t>Residence: </a:t>
            </a:r>
            <a:r>
              <a:rPr lang="en-US" altLang="en-US" sz="1800" dirty="0" smtClean="0">
                <a:solidFill>
                  <a:schemeClr val="bg1"/>
                </a:solidFill>
              </a:rPr>
              <a:t>New Haven, CT</a:t>
            </a:r>
          </a:p>
          <a:p>
            <a:pPr eaLnBrk="1" hangingPunct="1">
              <a:lnSpc>
                <a:spcPct val="150000"/>
              </a:lnSpc>
              <a:spcBef>
                <a:spcPct val="0"/>
              </a:spcBef>
              <a:buFontTx/>
              <a:buNone/>
            </a:pPr>
            <a:r>
              <a:rPr lang="en-US" altLang="en-US" sz="1800" dirty="0" smtClean="0">
                <a:solidFill>
                  <a:srgbClr val="FFFF00"/>
                </a:solidFill>
              </a:rPr>
              <a:t>Previous Occupation: </a:t>
            </a:r>
            <a:r>
              <a:rPr lang="en-US" altLang="en-US" sz="1800" dirty="0" smtClean="0">
                <a:solidFill>
                  <a:schemeClr val="bg1"/>
                </a:solidFill>
              </a:rPr>
              <a:t>Non-profit </a:t>
            </a:r>
            <a:r>
              <a:rPr lang="en-US" altLang="en-US" sz="1800" dirty="0" err="1" smtClean="0">
                <a:solidFill>
                  <a:schemeClr val="bg1"/>
                </a:solidFill>
              </a:rPr>
              <a:t>Coord</a:t>
            </a:r>
            <a:r>
              <a:rPr lang="en-US" altLang="en-US" sz="1800" dirty="0" smtClean="0">
                <a:solidFill>
                  <a:schemeClr val="bg1"/>
                </a:solidFill>
              </a:rPr>
              <a:t>.</a:t>
            </a:r>
          </a:p>
          <a:p>
            <a:pPr eaLnBrk="1" hangingPunct="1">
              <a:lnSpc>
                <a:spcPct val="150000"/>
              </a:lnSpc>
              <a:spcBef>
                <a:spcPct val="0"/>
              </a:spcBef>
              <a:buNone/>
            </a:pPr>
            <a:r>
              <a:rPr lang="en-US" altLang="en-US" sz="1800" dirty="0" smtClean="0">
                <a:solidFill>
                  <a:srgbClr val="FFFF00"/>
                </a:solidFill>
              </a:rPr>
              <a:t>Staff:</a:t>
            </a:r>
            <a:r>
              <a:rPr lang="en-US" altLang="en-US" sz="1800" dirty="0" smtClean="0">
                <a:solidFill>
                  <a:srgbClr val="FFC000"/>
                </a:solidFill>
              </a:rPr>
              <a:t> </a:t>
            </a:r>
            <a:r>
              <a:rPr lang="en-US" altLang="en-US" sz="1800" dirty="0" smtClean="0">
                <a:solidFill>
                  <a:srgbClr val="FF6600"/>
                </a:solidFill>
              </a:rPr>
              <a:t>christian.lovell@mail.house.gov</a:t>
            </a:r>
          </a:p>
        </p:txBody>
      </p:sp>
      <p:sp>
        <p:nvSpPr>
          <p:cNvPr id="26" name="Text Box 9"/>
          <p:cNvSpPr txBox="1">
            <a:spLocks noChangeArrowheads="1"/>
          </p:cNvSpPr>
          <p:nvPr/>
        </p:nvSpPr>
        <p:spPr bwMode="auto">
          <a:xfrm>
            <a:off x="6365545" y="2438400"/>
            <a:ext cx="24383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en-US" altLang="en-US" sz="2000" dirty="0" smtClean="0">
                <a:solidFill>
                  <a:srgbClr val="FF6600"/>
                </a:solidFill>
              </a:rPr>
              <a:t>Kay Granger</a:t>
            </a:r>
          </a:p>
          <a:p>
            <a:pPr algn="ctr" eaLnBrk="1" hangingPunct="1">
              <a:lnSpc>
                <a:spcPct val="150000"/>
              </a:lnSpc>
              <a:spcBef>
                <a:spcPct val="0"/>
              </a:spcBef>
              <a:buFontTx/>
              <a:buNone/>
            </a:pPr>
            <a:r>
              <a:rPr lang="en-US" altLang="en-US" sz="2000" dirty="0" smtClean="0">
                <a:solidFill>
                  <a:schemeClr val="bg1"/>
                </a:solidFill>
              </a:rPr>
              <a:t>R-TX</a:t>
            </a:r>
          </a:p>
          <a:p>
            <a:pPr algn="ctr" eaLnBrk="1" hangingPunct="1">
              <a:lnSpc>
                <a:spcPct val="150000"/>
              </a:lnSpc>
              <a:spcBef>
                <a:spcPct val="0"/>
              </a:spcBef>
              <a:buFontTx/>
              <a:buNone/>
            </a:pPr>
            <a:r>
              <a:rPr lang="en-US" altLang="en-US" sz="2000" dirty="0" smtClean="0">
                <a:solidFill>
                  <a:schemeClr val="bg1"/>
                </a:solidFill>
              </a:rPr>
              <a:t>Elected 1997 </a:t>
            </a:r>
            <a:endParaRPr lang="en-US" altLang="en-US" sz="2000" dirty="0" smtClean="0">
              <a:solidFill>
                <a:srgbClr val="FFFFFF"/>
              </a:solidFill>
            </a:endParaRPr>
          </a:p>
        </p:txBody>
      </p:sp>
      <p:sp>
        <p:nvSpPr>
          <p:cNvPr id="28" name="Text Box 9"/>
          <p:cNvSpPr txBox="1">
            <a:spLocks noChangeArrowheads="1"/>
          </p:cNvSpPr>
          <p:nvPr/>
        </p:nvSpPr>
        <p:spPr bwMode="auto">
          <a:xfrm>
            <a:off x="4689144" y="4265474"/>
            <a:ext cx="45720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800" dirty="0" smtClean="0">
                <a:solidFill>
                  <a:srgbClr val="FFFF00"/>
                </a:solidFill>
              </a:rPr>
              <a:t>Pronunciation: </a:t>
            </a:r>
            <a:r>
              <a:rPr lang="en-US" altLang="en-US" sz="1800" dirty="0" err="1" smtClean="0">
                <a:solidFill>
                  <a:schemeClr val="bg1"/>
                </a:solidFill>
              </a:rPr>
              <a:t>kay</a:t>
            </a:r>
            <a:r>
              <a:rPr lang="en-US" altLang="en-US" sz="1800" dirty="0" smtClean="0">
                <a:solidFill>
                  <a:schemeClr val="bg1"/>
                </a:solidFill>
              </a:rPr>
              <a:t> GRAIN-</a:t>
            </a:r>
            <a:r>
              <a:rPr lang="en-US" altLang="en-US" sz="1800" dirty="0" err="1" smtClean="0">
                <a:solidFill>
                  <a:schemeClr val="bg1"/>
                </a:solidFill>
              </a:rPr>
              <a:t>jur</a:t>
            </a:r>
            <a:endParaRPr lang="en-US" altLang="en-US" sz="1800" dirty="0" smtClean="0">
              <a:solidFill>
                <a:schemeClr val="bg1"/>
              </a:solidFill>
            </a:endParaRPr>
          </a:p>
          <a:p>
            <a:pPr eaLnBrk="1" hangingPunct="1">
              <a:lnSpc>
                <a:spcPct val="150000"/>
              </a:lnSpc>
              <a:spcBef>
                <a:spcPct val="0"/>
              </a:spcBef>
              <a:buFontTx/>
              <a:buNone/>
            </a:pPr>
            <a:r>
              <a:rPr lang="en-US" altLang="en-US" sz="1800" dirty="0" smtClean="0">
                <a:solidFill>
                  <a:srgbClr val="FFFF00"/>
                </a:solidFill>
              </a:rPr>
              <a:t>Residence: </a:t>
            </a:r>
            <a:r>
              <a:rPr lang="en-US" altLang="en-US" sz="1800" dirty="0" smtClean="0">
                <a:solidFill>
                  <a:schemeClr val="bg1"/>
                </a:solidFill>
              </a:rPr>
              <a:t>Fort Worth, TX</a:t>
            </a:r>
          </a:p>
          <a:p>
            <a:pPr eaLnBrk="1" hangingPunct="1">
              <a:lnSpc>
                <a:spcPct val="150000"/>
              </a:lnSpc>
              <a:spcBef>
                <a:spcPct val="0"/>
              </a:spcBef>
              <a:buFontTx/>
              <a:buNone/>
            </a:pPr>
            <a:r>
              <a:rPr lang="en-US" altLang="en-US" sz="1800" dirty="0" smtClean="0">
                <a:solidFill>
                  <a:srgbClr val="FFFF00"/>
                </a:solidFill>
              </a:rPr>
              <a:t>Previous Occupation: </a:t>
            </a:r>
            <a:r>
              <a:rPr lang="en-US" altLang="en-US" sz="1800" dirty="0" smtClean="0">
                <a:solidFill>
                  <a:schemeClr val="bg1"/>
                </a:solidFill>
              </a:rPr>
              <a:t>Teacher &amp; Insurance</a:t>
            </a:r>
          </a:p>
          <a:p>
            <a:pPr eaLnBrk="1" hangingPunct="1">
              <a:lnSpc>
                <a:spcPct val="150000"/>
              </a:lnSpc>
              <a:spcBef>
                <a:spcPct val="0"/>
              </a:spcBef>
              <a:buFontTx/>
              <a:buNone/>
            </a:pPr>
            <a:r>
              <a:rPr lang="en-US" altLang="en-US" sz="1800" dirty="0" smtClean="0">
                <a:solidFill>
                  <a:srgbClr val="FFFF00"/>
                </a:solidFill>
              </a:rPr>
              <a:t>Staff:</a:t>
            </a:r>
            <a:r>
              <a:rPr lang="en-US" altLang="en-US" sz="1800" dirty="0" smtClean="0">
                <a:solidFill>
                  <a:srgbClr val="FFC000"/>
                </a:solidFill>
              </a:rPr>
              <a:t> </a:t>
            </a:r>
            <a:r>
              <a:rPr lang="en-US" altLang="en-US" sz="1800" dirty="0" smtClean="0">
                <a:solidFill>
                  <a:srgbClr val="FF6600"/>
                </a:solidFill>
              </a:rPr>
              <a:t>heather.campbell@mail.house.gov</a:t>
            </a:r>
          </a:p>
        </p:txBody>
      </p:sp>
      <p:pic>
        <p:nvPicPr>
          <p:cNvPr id="60422" name="Picture 6" descr="https://www.legistorm.com/images/core_person_images/204/52204.jpg?rand=464304"/>
          <p:cNvPicPr>
            <a:picLocks noChangeAspect="1" noChangeArrowheads="1"/>
          </p:cNvPicPr>
          <p:nvPr/>
        </p:nvPicPr>
        <p:blipFill>
          <a:blip r:embed="rId2" cstate="print"/>
          <a:srcRect/>
          <a:stretch>
            <a:fillRect/>
          </a:stretch>
        </p:blipFill>
        <p:spPr bwMode="auto">
          <a:xfrm>
            <a:off x="304800" y="2113219"/>
            <a:ext cx="1645920" cy="2042525"/>
          </a:xfrm>
          <a:prstGeom prst="rect">
            <a:avLst/>
          </a:prstGeom>
          <a:noFill/>
        </p:spPr>
      </p:pic>
      <p:pic>
        <p:nvPicPr>
          <p:cNvPr id="60424" name="Picture 8" descr="https://www.legistorm.com/images/core_person_images/734/52734.jpg?rand=82651"/>
          <p:cNvPicPr>
            <a:picLocks noChangeAspect="1" noChangeArrowheads="1"/>
          </p:cNvPicPr>
          <p:nvPr/>
        </p:nvPicPr>
        <p:blipFill>
          <a:blip r:embed="rId3" cstate="print"/>
          <a:srcRect/>
          <a:stretch>
            <a:fillRect/>
          </a:stretch>
        </p:blipFill>
        <p:spPr bwMode="auto">
          <a:xfrm>
            <a:off x="4795824" y="2113219"/>
            <a:ext cx="1645920" cy="2055976"/>
          </a:xfrm>
          <a:prstGeom prst="rect">
            <a:avLst/>
          </a:prstGeom>
          <a:noFill/>
        </p:spPr>
      </p:pic>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0" y="8382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2" name="Text Box 9"/>
          <p:cNvSpPr txBox="1">
            <a:spLocks noChangeArrowheads="1"/>
          </p:cNvSpPr>
          <p:nvPr/>
        </p:nvSpPr>
        <p:spPr bwMode="auto">
          <a:xfrm>
            <a:off x="644856" y="954643"/>
            <a:ext cx="2057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Majority</a:t>
            </a:r>
          </a:p>
        </p:txBody>
      </p:sp>
      <p:sp>
        <p:nvSpPr>
          <p:cNvPr id="23" name="Text Box 9"/>
          <p:cNvSpPr txBox="1">
            <a:spLocks noChangeArrowheads="1"/>
          </p:cNvSpPr>
          <p:nvPr/>
        </p:nvSpPr>
        <p:spPr bwMode="auto">
          <a:xfrm>
            <a:off x="5753100" y="954643"/>
            <a:ext cx="31623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Minority</a:t>
            </a:r>
          </a:p>
        </p:txBody>
      </p:sp>
      <p:sp>
        <p:nvSpPr>
          <p:cNvPr id="24" name="Text Box 9"/>
          <p:cNvSpPr txBox="1">
            <a:spLocks noChangeArrowheads="1"/>
          </p:cNvSpPr>
          <p:nvPr/>
        </p:nvSpPr>
        <p:spPr bwMode="auto">
          <a:xfrm>
            <a:off x="111456" y="1488043"/>
            <a:ext cx="3505200" cy="5293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spcBef>
                <a:spcPct val="0"/>
              </a:spcBef>
              <a:buFont typeface="+mj-lt"/>
              <a:buAutoNum type="arabicPeriod"/>
            </a:pPr>
            <a:r>
              <a:rPr lang="en-US" altLang="en-US" sz="1300" dirty="0" smtClean="0">
                <a:solidFill>
                  <a:schemeClr val="bg1"/>
                </a:solidFill>
              </a:rPr>
              <a:t>Rep. Rosa DeLauro (D-CT) </a:t>
            </a:r>
          </a:p>
          <a:p>
            <a:pPr marL="342900" indent="-342900" eaLnBrk="1" hangingPunct="1">
              <a:spcBef>
                <a:spcPct val="0"/>
              </a:spcBef>
              <a:buFont typeface="+mj-lt"/>
              <a:buAutoNum type="arabicPeriod"/>
            </a:pPr>
            <a:r>
              <a:rPr lang="en-US" altLang="en-US" sz="1300" dirty="0" smtClean="0">
                <a:solidFill>
                  <a:schemeClr val="bg1"/>
                </a:solidFill>
              </a:rPr>
              <a:t>Rep. Marcy Kaptur (D-OH)</a:t>
            </a:r>
          </a:p>
          <a:p>
            <a:pPr marL="342900" indent="-342900" eaLnBrk="1" hangingPunct="1">
              <a:spcBef>
                <a:spcPct val="0"/>
              </a:spcBef>
              <a:buFont typeface="+mj-lt"/>
              <a:buAutoNum type="arabicPeriod"/>
            </a:pPr>
            <a:r>
              <a:rPr lang="en-US" altLang="en-US" sz="1300" dirty="0" smtClean="0">
                <a:solidFill>
                  <a:schemeClr val="bg1"/>
                </a:solidFill>
              </a:rPr>
              <a:t>Rep. David Price (D-NC)</a:t>
            </a:r>
          </a:p>
          <a:p>
            <a:pPr marL="342900" indent="-342900" eaLnBrk="1" hangingPunct="1">
              <a:spcBef>
                <a:spcPct val="0"/>
              </a:spcBef>
              <a:buFont typeface="+mj-lt"/>
              <a:buAutoNum type="arabicPeriod"/>
            </a:pPr>
            <a:r>
              <a:rPr lang="en-US" altLang="en-US" sz="1300" dirty="0" smtClean="0">
                <a:solidFill>
                  <a:schemeClr val="bg1"/>
                </a:solidFill>
              </a:rPr>
              <a:t>Rep. Lucille Roybal-Allard (D-CA)</a:t>
            </a:r>
          </a:p>
          <a:p>
            <a:pPr marL="342900" indent="-342900" eaLnBrk="1" hangingPunct="1">
              <a:spcBef>
                <a:spcPct val="0"/>
              </a:spcBef>
              <a:buFont typeface="+mj-lt"/>
              <a:buAutoNum type="arabicPeriod"/>
            </a:pPr>
            <a:r>
              <a:rPr lang="en-US" altLang="en-US" sz="1300" dirty="0" smtClean="0">
                <a:solidFill>
                  <a:schemeClr val="bg1"/>
                </a:solidFill>
              </a:rPr>
              <a:t>Rep. Sanford Bishop (D-GA)</a:t>
            </a:r>
          </a:p>
          <a:p>
            <a:pPr marL="342900" indent="-342900" eaLnBrk="1" hangingPunct="1">
              <a:spcBef>
                <a:spcPct val="0"/>
              </a:spcBef>
              <a:buFont typeface="+mj-lt"/>
              <a:buAutoNum type="arabicPeriod"/>
            </a:pPr>
            <a:r>
              <a:rPr lang="en-US" altLang="en-US" sz="1300" dirty="0" smtClean="0">
                <a:solidFill>
                  <a:schemeClr val="bg1"/>
                </a:solidFill>
              </a:rPr>
              <a:t>Rep. Barbara Lee (D-CA)</a:t>
            </a:r>
          </a:p>
          <a:p>
            <a:pPr marL="342900" indent="-342900" eaLnBrk="1" hangingPunct="1">
              <a:spcBef>
                <a:spcPct val="0"/>
              </a:spcBef>
              <a:buFont typeface="+mj-lt"/>
              <a:buAutoNum type="arabicPeriod"/>
            </a:pPr>
            <a:r>
              <a:rPr lang="en-US" altLang="en-US" sz="1300" dirty="0" smtClean="0">
                <a:solidFill>
                  <a:schemeClr val="bg1"/>
                </a:solidFill>
              </a:rPr>
              <a:t>Rep. Betty McCollum (D-MN)</a:t>
            </a:r>
          </a:p>
          <a:p>
            <a:pPr marL="342900" indent="-342900" eaLnBrk="1" hangingPunct="1">
              <a:spcBef>
                <a:spcPct val="0"/>
              </a:spcBef>
              <a:buFont typeface="+mj-lt"/>
              <a:buAutoNum type="arabicPeriod"/>
            </a:pPr>
            <a:r>
              <a:rPr lang="en-US" altLang="en-US" sz="1300" dirty="0" smtClean="0">
                <a:solidFill>
                  <a:schemeClr val="bg1"/>
                </a:solidFill>
              </a:rPr>
              <a:t>Rep. Tim Ryan (D-OH)</a:t>
            </a:r>
          </a:p>
          <a:p>
            <a:pPr marL="342900" indent="-342900" eaLnBrk="1" hangingPunct="1">
              <a:spcBef>
                <a:spcPct val="0"/>
              </a:spcBef>
              <a:buFont typeface="+mj-lt"/>
              <a:buAutoNum type="arabicPeriod"/>
            </a:pPr>
            <a:r>
              <a:rPr lang="en-US" altLang="en-US" sz="1300" dirty="0" smtClean="0">
                <a:solidFill>
                  <a:schemeClr val="bg1"/>
                </a:solidFill>
              </a:rPr>
              <a:t>Rep. Dutch Ruppersberger (D-MD)</a:t>
            </a:r>
          </a:p>
          <a:p>
            <a:pPr marL="342900" indent="-342900" eaLnBrk="1" hangingPunct="1">
              <a:spcBef>
                <a:spcPct val="0"/>
              </a:spcBef>
              <a:buFont typeface="+mj-lt"/>
              <a:buAutoNum type="arabicPeriod"/>
            </a:pPr>
            <a:r>
              <a:rPr lang="en-US" altLang="en-US" sz="1300" dirty="0" smtClean="0">
                <a:solidFill>
                  <a:schemeClr val="bg1"/>
                </a:solidFill>
              </a:rPr>
              <a:t>Rep. Deb Wasserman Schultz D-FL)</a:t>
            </a:r>
          </a:p>
          <a:p>
            <a:pPr marL="342900" indent="-342900" eaLnBrk="1" hangingPunct="1">
              <a:spcBef>
                <a:spcPct val="0"/>
              </a:spcBef>
              <a:buFont typeface="+mj-lt"/>
              <a:buAutoNum type="arabicPeriod"/>
            </a:pPr>
            <a:r>
              <a:rPr lang="en-US" altLang="en-US" sz="1300" dirty="0" smtClean="0">
                <a:solidFill>
                  <a:schemeClr val="bg1"/>
                </a:solidFill>
              </a:rPr>
              <a:t>Rep. Henry Cuellar (D-TX)</a:t>
            </a:r>
          </a:p>
          <a:p>
            <a:pPr marL="342900" indent="-342900" eaLnBrk="1" hangingPunct="1">
              <a:spcBef>
                <a:spcPct val="0"/>
              </a:spcBef>
              <a:buFont typeface="+mj-lt"/>
              <a:buAutoNum type="arabicPeriod"/>
            </a:pPr>
            <a:r>
              <a:rPr lang="en-US" altLang="en-US" sz="1300" dirty="0" smtClean="0">
                <a:solidFill>
                  <a:schemeClr val="bg1"/>
                </a:solidFill>
              </a:rPr>
              <a:t>Rep. Chellie Pingree (D-ME)</a:t>
            </a:r>
          </a:p>
          <a:p>
            <a:pPr marL="342900" indent="-342900" eaLnBrk="1" hangingPunct="1">
              <a:spcBef>
                <a:spcPct val="0"/>
              </a:spcBef>
              <a:buFont typeface="+mj-lt"/>
              <a:buAutoNum type="arabicPeriod"/>
            </a:pPr>
            <a:r>
              <a:rPr lang="en-US" altLang="en-US" sz="1300" dirty="0" smtClean="0">
                <a:solidFill>
                  <a:schemeClr val="bg1"/>
                </a:solidFill>
              </a:rPr>
              <a:t>Rep. Mike Quigley (D-IL)</a:t>
            </a:r>
          </a:p>
          <a:p>
            <a:pPr marL="342900" indent="-342900" eaLnBrk="1" hangingPunct="1">
              <a:spcBef>
                <a:spcPct val="0"/>
              </a:spcBef>
              <a:buFont typeface="+mj-lt"/>
              <a:buAutoNum type="arabicPeriod"/>
            </a:pPr>
            <a:r>
              <a:rPr lang="en-US" altLang="en-US" sz="1300" dirty="0" smtClean="0">
                <a:solidFill>
                  <a:schemeClr val="bg1"/>
                </a:solidFill>
              </a:rPr>
              <a:t>Rep. Derek Kilmer (D-WA)</a:t>
            </a:r>
          </a:p>
          <a:p>
            <a:pPr marL="342900" indent="-342900" eaLnBrk="1" hangingPunct="1">
              <a:spcBef>
                <a:spcPct val="0"/>
              </a:spcBef>
              <a:buFont typeface="+mj-lt"/>
              <a:buAutoNum type="arabicPeriod"/>
            </a:pPr>
            <a:r>
              <a:rPr lang="en-US" altLang="en-US" sz="1300" dirty="0" smtClean="0">
                <a:solidFill>
                  <a:schemeClr val="bg1"/>
                </a:solidFill>
              </a:rPr>
              <a:t>Rep. Matt Cartwright (D-PA)</a:t>
            </a:r>
          </a:p>
          <a:p>
            <a:pPr marL="342900" indent="-342900" eaLnBrk="1" hangingPunct="1">
              <a:spcBef>
                <a:spcPct val="0"/>
              </a:spcBef>
              <a:buFont typeface="+mj-lt"/>
              <a:buAutoNum type="arabicPeriod"/>
            </a:pPr>
            <a:r>
              <a:rPr lang="en-US" altLang="en-US" sz="1300" dirty="0" smtClean="0">
                <a:solidFill>
                  <a:schemeClr val="bg1"/>
                </a:solidFill>
              </a:rPr>
              <a:t>Rep. Grace Meng (D-NY)</a:t>
            </a:r>
          </a:p>
          <a:p>
            <a:pPr marL="342900" indent="-342900" eaLnBrk="1" hangingPunct="1">
              <a:spcBef>
                <a:spcPct val="0"/>
              </a:spcBef>
              <a:buFont typeface="+mj-lt"/>
              <a:buAutoNum type="arabicPeriod"/>
            </a:pPr>
            <a:r>
              <a:rPr lang="en-US" altLang="en-US" sz="1300" dirty="0" smtClean="0">
                <a:solidFill>
                  <a:schemeClr val="bg1"/>
                </a:solidFill>
              </a:rPr>
              <a:t>Rep. Mark Pocan (D-WI)</a:t>
            </a:r>
          </a:p>
          <a:p>
            <a:pPr marL="342900" indent="-342900" eaLnBrk="1" hangingPunct="1">
              <a:spcBef>
                <a:spcPct val="0"/>
              </a:spcBef>
              <a:buFont typeface="+mj-lt"/>
              <a:buAutoNum type="arabicPeriod"/>
            </a:pPr>
            <a:r>
              <a:rPr lang="en-US" altLang="en-US" sz="1300" dirty="0" smtClean="0">
                <a:solidFill>
                  <a:schemeClr val="bg1"/>
                </a:solidFill>
              </a:rPr>
              <a:t>Rep. Katherine Clark (D-MA)</a:t>
            </a:r>
          </a:p>
          <a:p>
            <a:pPr marL="342900" indent="-342900" eaLnBrk="1" hangingPunct="1">
              <a:spcBef>
                <a:spcPct val="0"/>
              </a:spcBef>
              <a:buFont typeface="+mj-lt"/>
              <a:buAutoNum type="arabicPeriod"/>
            </a:pPr>
            <a:r>
              <a:rPr lang="en-US" altLang="en-US" sz="1300" dirty="0" smtClean="0">
                <a:solidFill>
                  <a:schemeClr val="bg1"/>
                </a:solidFill>
              </a:rPr>
              <a:t>Rep. Pete Aguilar (D-CA)</a:t>
            </a:r>
          </a:p>
          <a:p>
            <a:pPr marL="342900" indent="-342900" eaLnBrk="1" hangingPunct="1">
              <a:spcBef>
                <a:spcPct val="0"/>
              </a:spcBef>
              <a:buFont typeface="+mj-lt"/>
              <a:buAutoNum type="arabicPeriod"/>
            </a:pPr>
            <a:r>
              <a:rPr lang="en-US" altLang="en-US" sz="1300" dirty="0" smtClean="0">
                <a:solidFill>
                  <a:schemeClr val="bg1"/>
                </a:solidFill>
              </a:rPr>
              <a:t>Rep. Lois Frankel (D-FL)</a:t>
            </a:r>
          </a:p>
          <a:p>
            <a:pPr marL="342900" indent="-342900" eaLnBrk="1" hangingPunct="1">
              <a:spcBef>
                <a:spcPct val="0"/>
              </a:spcBef>
              <a:buFont typeface="+mj-lt"/>
              <a:buAutoNum type="arabicPeriod"/>
            </a:pPr>
            <a:r>
              <a:rPr lang="en-US" altLang="en-US" sz="1300" dirty="0" smtClean="0">
                <a:solidFill>
                  <a:schemeClr val="bg1"/>
                </a:solidFill>
              </a:rPr>
              <a:t>Rep. Cheri Bustos (D-IL)</a:t>
            </a:r>
          </a:p>
          <a:p>
            <a:pPr marL="342900" indent="-342900" eaLnBrk="1" hangingPunct="1">
              <a:spcBef>
                <a:spcPct val="0"/>
              </a:spcBef>
              <a:buFont typeface="+mj-lt"/>
              <a:buAutoNum type="arabicPeriod"/>
            </a:pPr>
            <a:r>
              <a:rPr lang="en-US" altLang="en-US" sz="1300" dirty="0" smtClean="0">
                <a:solidFill>
                  <a:schemeClr val="bg1"/>
                </a:solidFill>
              </a:rPr>
              <a:t>Rep. Bonnie Watson Coleman (D-NJ)</a:t>
            </a:r>
          </a:p>
          <a:p>
            <a:pPr marL="342900" indent="-342900" eaLnBrk="1" hangingPunct="1">
              <a:spcBef>
                <a:spcPct val="0"/>
              </a:spcBef>
              <a:buFont typeface="+mj-lt"/>
              <a:buAutoNum type="arabicPeriod"/>
            </a:pPr>
            <a:r>
              <a:rPr lang="en-US" altLang="en-US" sz="1300" dirty="0" smtClean="0">
                <a:solidFill>
                  <a:schemeClr val="bg1"/>
                </a:solidFill>
              </a:rPr>
              <a:t>Rep. Brenda Lawrence (D-MI)</a:t>
            </a:r>
          </a:p>
          <a:p>
            <a:pPr marL="342900" indent="-342900" eaLnBrk="1" hangingPunct="1">
              <a:spcBef>
                <a:spcPct val="0"/>
              </a:spcBef>
              <a:buFont typeface="+mj-lt"/>
              <a:buAutoNum type="arabicPeriod"/>
            </a:pPr>
            <a:r>
              <a:rPr lang="en-US" altLang="en-US" sz="1300" dirty="0" smtClean="0">
                <a:solidFill>
                  <a:schemeClr val="bg1"/>
                </a:solidFill>
              </a:rPr>
              <a:t>Rep. Norma Torres (D-CA)</a:t>
            </a:r>
          </a:p>
          <a:p>
            <a:pPr marL="342900" indent="-342900" eaLnBrk="1" hangingPunct="1">
              <a:spcBef>
                <a:spcPct val="0"/>
              </a:spcBef>
              <a:buFont typeface="+mj-lt"/>
              <a:buAutoNum type="arabicPeriod"/>
            </a:pPr>
            <a:r>
              <a:rPr lang="en-US" altLang="en-US" sz="1300" dirty="0" smtClean="0">
                <a:solidFill>
                  <a:schemeClr val="bg1"/>
                </a:solidFill>
              </a:rPr>
              <a:t>Rep. Charlie Crist (D-FL)</a:t>
            </a:r>
          </a:p>
          <a:p>
            <a:pPr marL="342900" indent="-342900" eaLnBrk="1" hangingPunct="1">
              <a:spcBef>
                <a:spcPct val="0"/>
              </a:spcBef>
              <a:buFont typeface="+mj-lt"/>
              <a:buAutoNum type="arabicPeriod"/>
            </a:pPr>
            <a:r>
              <a:rPr lang="en-US" altLang="en-US" sz="1300" dirty="0" smtClean="0">
                <a:solidFill>
                  <a:schemeClr val="bg1"/>
                </a:solidFill>
              </a:rPr>
              <a:t>Rep. Ann Kirkpatrick (D-AZ)</a:t>
            </a:r>
          </a:p>
        </p:txBody>
      </p:sp>
      <p:sp>
        <p:nvSpPr>
          <p:cNvPr id="28" name="Text Box 9"/>
          <p:cNvSpPr txBox="1">
            <a:spLocks noChangeArrowheads="1"/>
          </p:cNvSpPr>
          <p:nvPr/>
        </p:nvSpPr>
        <p:spPr bwMode="auto">
          <a:xfrm>
            <a:off x="6019800" y="1488043"/>
            <a:ext cx="3352800" cy="5293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spcBef>
                <a:spcPct val="0"/>
              </a:spcBef>
              <a:buFont typeface="+mj-lt"/>
              <a:buAutoNum type="arabicPeriod"/>
            </a:pPr>
            <a:r>
              <a:rPr lang="en-US" altLang="en-US" sz="1300" dirty="0" smtClean="0">
                <a:solidFill>
                  <a:schemeClr val="bg1"/>
                </a:solidFill>
              </a:rPr>
              <a:t>Rep. Kay Granger (R-TX)</a:t>
            </a:r>
          </a:p>
          <a:p>
            <a:pPr marL="342900" indent="-342900" eaLnBrk="1" hangingPunct="1">
              <a:spcBef>
                <a:spcPct val="0"/>
              </a:spcBef>
              <a:buFont typeface="+mj-lt"/>
              <a:buAutoNum type="arabicPeriod"/>
            </a:pPr>
            <a:r>
              <a:rPr lang="en-US" altLang="en-US" sz="1300" dirty="0" smtClean="0">
                <a:solidFill>
                  <a:schemeClr val="bg1"/>
                </a:solidFill>
              </a:rPr>
              <a:t>Rep. Hal Rogers (R-KY)</a:t>
            </a:r>
          </a:p>
          <a:p>
            <a:pPr marL="342900" indent="-342900" eaLnBrk="1" hangingPunct="1">
              <a:spcBef>
                <a:spcPct val="0"/>
              </a:spcBef>
              <a:buFont typeface="+mj-lt"/>
              <a:buAutoNum type="arabicPeriod"/>
            </a:pPr>
            <a:r>
              <a:rPr lang="en-US" altLang="en-US" sz="1300" dirty="0" smtClean="0">
                <a:solidFill>
                  <a:schemeClr val="bg1"/>
                </a:solidFill>
              </a:rPr>
              <a:t>Rep. Robert Aderholt (R-AL)</a:t>
            </a:r>
          </a:p>
          <a:p>
            <a:pPr marL="342900" indent="-342900" eaLnBrk="1" hangingPunct="1">
              <a:spcBef>
                <a:spcPct val="0"/>
              </a:spcBef>
              <a:buFont typeface="+mj-lt"/>
              <a:buAutoNum type="arabicPeriod"/>
            </a:pPr>
            <a:r>
              <a:rPr lang="en-US" altLang="en-US" sz="1300" dirty="0" smtClean="0">
                <a:solidFill>
                  <a:schemeClr val="bg1"/>
                </a:solidFill>
              </a:rPr>
              <a:t>Rep. Mike Simpson (R-ID)</a:t>
            </a:r>
          </a:p>
          <a:p>
            <a:pPr marL="342900" indent="-342900" eaLnBrk="1" hangingPunct="1">
              <a:spcBef>
                <a:spcPct val="0"/>
              </a:spcBef>
              <a:buFont typeface="+mj-lt"/>
              <a:buAutoNum type="arabicPeriod"/>
            </a:pPr>
            <a:r>
              <a:rPr lang="en-US" altLang="en-US" sz="1300" dirty="0" smtClean="0">
                <a:solidFill>
                  <a:schemeClr val="bg1"/>
                </a:solidFill>
              </a:rPr>
              <a:t>Rep. John Carter (R-TX)</a:t>
            </a:r>
          </a:p>
          <a:p>
            <a:pPr marL="342900" indent="-342900" eaLnBrk="1" hangingPunct="1">
              <a:spcBef>
                <a:spcPct val="0"/>
              </a:spcBef>
              <a:buFont typeface="+mj-lt"/>
              <a:buAutoNum type="arabicPeriod"/>
            </a:pPr>
            <a:r>
              <a:rPr lang="en-US" altLang="en-US" sz="1300" dirty="0" smtClean="0">
                <a:solidFill>
                  <a:schemeClr val="bg1"/>
                </a:solidFill>
              </a:rPr>
              <a:t>Rep. Ken Calvert (R-CA)</a:t>
            </a:r>
          </a:p>
          <a:p>
            <a:pPr marL="342900" indent="-342900" eaLnBrk="1" hangingPunct="1">
              <a:spcBef>
                <a:spcPct val="0"/>
              </a:spcBef>
              <a:buFont typeface="+mj-lt"/>
              <a:buAutoNum type="arabicPeriod"/>
            </a:pPr>
            <a:r>
              <a:rPr lang="en-US" altLang="en-US" sz="1300" dirty="0" smtClean="0">
                <a:solidFill>
                  <a:schemeClr val="bg1"/>
                </a:solidFill>
              </a:rPr>
              <a:t>Rep. Tom Cole (R-OK)</a:t>
            </a:r>
          </a:p>
          <a:p>
            <a:pPr marL="342900" indent="-342900" eaLnBrk="1" hangingPunct="1">
              <a:spcBef>
                <a:spcPct val="0"/>
              </a:spcBef>
              <a:buFont typeface="+mj-lt"/>
              <a:buAutoNum type="arabicPeriod"/>
            </a:pPr>
            <a:r>
              <a:rPr lang="en-US" altLang="en-US" sz="1300" dirty="0" smtClean="0">
                <a:solidFill>
                  <a:schemeClr val="bg1"/>
                </a:solidFill>
              </a:rPr>
              <a:t>Rep. Mario Diaz-Balart (R-FL)</a:t>
            </a:r>
          </a:p>
          <a:p>
            <a:pPr marL="342900" indent="-342900" eaLnBrk="1" hangingPunct="1">
              <a:spcBef>
                <a:spcPct val="0"/>
              </a:spcBef>
              <a:buFont typeface="+mj-lt"/>
              <a:buAutoNum type="arabicPeriod"/>
            </a:pPr>
            <a:r>
              <a:rPr lang="en-US" altLang="en-US" sz="1300" dirty="0" smtClean="0">
                <a:solidFill>
                  <a:schemeClr val="bg1"/>
                </a:solidFill>
              </a:rPr>
              <a:t>Rep. Steve Womack (R-AR)</a:t>
            </a:r>
          </a:p>
          <a:p>
            <a:pPr marL="342900" indent="-342900" eaLnBrk="1" hangingPunct="1">
              <a:spcBef>
                <a:spcPct val="0"/>
              </a:spcBef>
              <a:buFont typeface="+mj-lt"/>
              <a:buAutoNum type="arabicPeriod"/>
            </a:pPr>
            <a:r>
              <a:rPr lang="en-US" altLang="en-US" sz="1300" dirty="0" smtClean="0">
                <a:solidFill>
                  <a:schemeClr val="bg1"/>
                </a:solidFill>
              </a:rPr>
              <a:t>Rep. Jeff Fortenberry (R-NE)</a:t>
            </a:r>
          </a:p>
          <a:p>
            <a:pPr marL="342900" indent="-342900" eaLnBrk="1" hangingPunct="1">
              <a:spcBef>
                <a:spcPct val="0"/>
              </a:spcBef>
              <a:buFont typeface="+mj-lt"/>
              <a:buAutoNum type="arabicPeriod"/>
            </a:pPr>
            <a:r>
              <a:rPr lang="en-US" altLang="en-US" sz="1300" dirty="0" smtClean="0">
                <a:solidFill>
                  <a:schemeClr val="bg1"/>
                </a:solidFill>
              </a:rPr>
              <a:t>Rep. Chuck Fleischmann (R-TN)</a:t>
            </a:r>
          </a:p>
          <a:p>
            <a:pPr marL="342900" indent="-342900" eaLnBrk="1" hangingPunct="1">
              <a:spcBef>
                <a:spcPct val="0"/>
              </a:spcBef>
              <a:buFont typeface="+mj-lt"/>
              <a:buAutoNum type="arabicPeriod"/>
            </a:pPr>
            <a:r>
              <a:rPr lang="en-US" altLang="en-US" sz="1300" dirty="0" smtClean="0">
                <a:solidFill>
                  <a:schemeClr val="bg1"/>
                </a:solidFill>
              </a:rPr>
              <a:t>Rep. Jaime Herrera </a:t>
            </a:r>
            <a:r>
              <a:rPr lang="en-US" altLang="en-US" sz="1300" dirty="0" err="1" smtClean="0">
                <a:solidFill>
                  <a:schemeClr val="bg1"/>
                </a:solidFill>
              </a:rPr>
              <a:t>Beutler</a:t>
            </a:r>
            <a:r>
              <a:rPr lang="en-US" altLang="en-US" sz="1300" dirty="0" smtClean="0">
                <a:solidFill>
                  <a:schemeClr val="bg1"/>
                </a:solidFill>
              </a:rPr>
              <a:t> (R-WA)</a:t>
            </a:r>
          </a:p>
          <a:p>
            <a:pPr marL="342900" indent="-342900" eaLnBrk="1" hangingPunct="1">
              <a:spcBef>
                <a:spcPct val="0"/>
              </a:spcBef>
              <a:buFont typeface="+mj-lt"/>
              <a:buAutoNum type="arabicPeriod"/>
            </a:pPr>
            <a:r>
              <a:rPr lang="en-US" altLang="en-US" sz="1300" dirty="0" smtClean="0">
                <a:solidFill>
                  <a:schemeClr val="bg1"/>
                </a:solidFill>
              </a:rPr>
              <a:t>Rep. Dave Joyce (R-OH)</a:t>
            </a:r>
          </a:p>
          <a:p>
            <a:pPr marL="342900" indent="-342900" eaLnBrk="1" hangingPunct="1">
              <a:spcBef>
                <a:spcPct val="0"/>
              </a:spcBef>
              <a:buFont typeface="+mj-lt"/>
              <a:buAutoNum type="arabicPeriod"/>
            </a:pPr>
            <a:r>
              <a:rPr lang="en-US" altLang="en-US" sz="1300" dirty="0" smtClean="0">
                <a:solidFill>
                  <a:schemeClr val="bg1"/>
                </a:solidFill>
              </a:rPr>
              <a:t>Rep. Andy Harris (R-MD)</a:t>
            </a:r>
          </a:p>
          <a:p>
            <a:pPr marL="342900" indent="-342900" eaLnBrk="1" hangingPunct="1">
              <a:spcBef>
                <a:spcPct val="0"/>
              </a:spcBef>
              <a:buFont typeface="+mj-lt"/>
              <a:buAutoNum type="arabicPeriod"/>
            </a:pPr>
            <a:r>
              <a:rPr lang="en-US" altLang="en-US" sz="1300" dirty="0" smtClean="0">
                <a:solidFill>
                  <a:schemeClr val="bg1"/>
                </a:solidFill>
              </a:rPr>
              <a:t>Rep. Mark </a:t>
            </a:r>
            <a:r>
              <a:rPr lang="en-US" altLang="en-US" sz="1300" dirty="0" err="1" smtClean="0">
                <a:solidFill>
                  <a:schemeClr val="bg1"/>
                </a:solidFill>
              </a:rPr>
              <a:t>Amodei</a:t>
            </a:r>
            <a:r>
              <a:rPr lang="en-US" altLang="en-US" sz="1300" dirty="0" smtClean="0">
                <a:solidFill>
                  <a:schemeClr val="bg1"/>
                </a:solidFill>
              </a:rPr>
              <a:t> (R-NV)</a:t>
            </a:r>
          </a:p>
          <a:p>
            <a:pPr marL="342900" indent="-342900" eaLnBrk="1" hangingPunct="1">
              <a:spcBef>
                <a:spcPct val="0"/>
              </a:spcBef>
              <a:buFont typeface="+mj-lt"/>
              <a:buAutoNum type="arabicPeriod"/>
            </a:pPr>
            <a:r>
              <a:rPr lang="en-US" altLang="en-US" sz="1300" dirty="0" smtClean="0">
                <a:solidFill>
                  <a:schemeClr val="bg1"/>
                </a:solidFill>
              </a:rPr>
              <a:t>Rep. Chris Stewart (R-UT)</a:t>
            </a:r>
          </a:p>
          <a:p>
            <a:pPr marL="342900" indent="-342900" eaLnBrk="1" hangingPunct="1">
              <a:spcBef>
                <a:spcPct val="0"/>
              </a:spcBef>
              <a:buFont typeface="+mj-lt"/>
              <a:buAutoNum type="arabicPeriod"/>
            </a:pPr>
            <a:r>
              <a:rPr lang="en-US" altLang="en-US" sz="1300" dirty="0" smtClean="0">
                <a:solidFill>
                  <a:schemeClr val="bg1"/>
                </a:solidFill>
              </a:rPr>
              <a:t>Rep. Steven Palazzo (R-MS)</a:t>
            </a:r>
          </a:p>
          <a:p>
            <a:pPr marL="342900" indent="-342900" eaLnBrk="1" hangingPunct="1">
              <a:spcBef>
                <a:spcPct val="0"/>
              </a:spcBef>
              <a:buFont typeface="+mj-lt"/>
              <a:buAutoNum type="arabicPeriod"/>
            </a:pPr>
            <a:r>
              <a:rPr lang="en-US" altLang="en-US" sz="1300" dirty="0" smtClean="0">
                <a:solidFill>
                  <a:schemeClr val="bg1"/>
                </a:solidFill>
              </a:rPr>
              <a:t>Rep. David Valadao (R-CA)</a:t>
            </a:r>
          </a:p>
          <a:p>
            <a:pPr marL="342900" indent="-342900" eaLnBrk="1" hangingPunct="1">
              <a:spcBef>
                <a:spcPct val="0"/>
              </a:spcBef>
              <a:buFont typeface="+mj-lt"/>
              <a:buAutoNum type="arabicPeriod"/>
            </a:pPr>
            <a:r>
              <a:rPr lang="en-US" altLang="en-US" sz="1300" dirty="0" smtClean="0">
                <a:solidFill>
                  <a:schemeClr val="bg1"/>
                </a:solidFill>
              </a:rPr>
              <a:t>Rep. Dan Newhouse (R-WA)</a:t>
            </a:r>
          </a:p>
          <a:p>
            <a:pPr marL="342900" indent="-342900" eaLnBrk="1" hangingPunct="1">
              <a:spcBef>
                <a:spcPct val="0"/>
              </a:spcBef>
              <a:buFont typeface="+mj-lt"/>
              <a:buAutoNum type="arabicPeriod"/>
            </a:pPr>
            <a:r>
              <a:rPr lang="en-US" altLang="en-US" sz="1300" dirty="0" smtClean="0">
                <a:solidFill>
                  <a:schemeClr val="bg1"/>
                </a:solidFill>
              </a:rPr>
              <a:t>Rep. John Moolenaar (R-MI)</a:t>
            </a:r>
          </a:p>
          <a:p>
            <a:pPr marL="342900" indent="-342900" eaLnBrk="1" hangingPunct="1">
              <a:spcBef>
                <a:spcPct val="0"/>
              </a:spcBef>
              <a:buFont typeface="+mj-lt"/>
              <a:buAutoNum type="arabicPeriod"/>
            </a:pPr>
            <a:r>
              <a:rPr lang="en-US" altLang="en-US" sz="1300" dirty="0" smtClean="0">
                <a:solidFill>
                  <a:schemeClr val="bg1"/>
                </a:solidFill>
              </a:rPr>
              <a:t>Rep. John Rutherford (R-FL)</a:t>
            </a:r>
          </a:p>
          <a:p>
            <a:pPr marL="342900" indent="-342900" eaLnBrk="1" hangingPunct="1">
              <a:spcBef>
                <a:spcPct val="0"/>
              </a:spcBef>
              <a:buFont typeface="+mj-lt"/>
              <a:buAutoNum type="arabicPeriod"/>
            </a:pPr>
            <a:r>
              <a:rPr lang="en-US" altLang="en-US" sz="1300" dirty="0" smtClean="0">
                <a:solidFill>
                  <a:schemeClr val="bg1"/>
                </a:solidFill>
              </a:rPr>
              <a:t>Rep. Ben Cline (R-VA)</a:t>
            </a:r>
          </a:p>
          <a:p>
            <a:pPr marL="342900" indent="-342900" eaLnBrk="1" hangingPunct="1">
              <a:spcBef>
                <a:spcPct val="0"/>
              </a:spcBef>
              <a:buFont typeface="+mj-lt"/>
              <a:buAutoNum type="arabicPeriod"/>
            </a:pPr>
            <a:r>
              <a:rPr lang="en-US" altLang="en-US" sz="1300" dirty="0" smtClean="0">
                <a:solidFill>
                  <a:schemeClr val="bg1"/>
                </a:solidFill>
              </a:rPr>
              <a:t>Rep. Guy </a:t>
            </a:r>
            <a:r>
              <a:rPr lang="en-US" altLang="en-US" sz="1300" dirty="0" err="1" smtClean="0">
                <a:solidFill>
                  <a:schemeClr val="bg1"/>
                </a:solidFill>
              </a:rPr>
              <a:t>Reschenthaler</a:t>
            </a:r>
            <a:r>
              <a:rPr lang="en-US" altLang="en-US" sz="1300" dirty="0" smtClean="0">
                <a:solidFill>
                  <a:schemeClr val="bg1"/>
                </a:solidFill>
              </a:rPr>
              <a:t> (R-PA)</a:t>
            </a:r>
          </a:p>
          <a:p>
            <a:pPr marL="342900" indent="-342900" eaLnBrk="1" hangingPunct="1">
              <a:spcBef>
                <a:spcPct val="0"/>
              </a:spcBef>
              <a:buFont typeface="+mj-lt"/>
              <a:buAutoNum type="arabicPeriod"/>
            </a:pPr>
            <a:r>
              <a:rPr lang="en-US" altLang="en-US" sz="1300" dirty="0" smtClean="0">
                <a:solidFill>
                  <a:schemeClr val="bg1"/>
                </a:solidFill>
              </a:rPr>
              <a:t>Rep. Mike Garcia (R-CA)</a:t>
            </a:r>
          </a:p>
          <a:p>
            <a:pPr marL="342900" indent="-342900" eaLnBrk="1" hangingPunct="1">
              <a:spcBef>
                <a:spcPct val="0"/>
              </a:spcBef>
              <a:buFont typeface="+mj-lt"/>
              <a:buAutoNum type="arabicPeriod"/>
            </a:pPr>
            <a:r>
              <a:rPr lang="en-US" altLang="en-US" sz="1300" dirty="0" smtClean="0">
                <a:solidFill>
                  <a:schemeClr val="bg1"/>
                </a:solidFill>
              </a:rPr>
              <a:t>Rep. Ashley Hinson (R-IA)</a:t>
            </a:r>
          </a:p>
          <a:p>
            <a:pPr marL="342900" indent="-342900" eaLnBrk="1" hangingPunct="1">
              <a:spcBef>
                <a:spcPct val="0"/>
              </a:spcBef>
              <a:buFont typeface="+mj-lt"/>
              <a:buAutoNum type="arabicPeriod"/>
            </a:pPr>
            <a:r>
              <a:rPr lang="en-US" altLang="en-US" sz="1300" dirty="0" smtClean="0">
                <a:solidFill>
                  <a:schemeClr val="bg1"/>
                </a:solidFill>
              </a:rPr>
              <a:t>Rep. Tony Gonzales (R-TX)</a:t>
            </a:r>
          </a:p>
        </p:txBody>
      </p:sp>
      <p:sp>
        <p:nvSpPr>
          <p:cNvPr id="11" name="Rectangle 7"/>
          <p:cNvSpPr>
            <a:spLocks noChangeArrowheads="1"/>
          </p:cNvSpPr>
          <p:nvPr/>
        </p:nvSpPr>
        <p:spPr bwMode="auto">
          <a:xfrm>
            <a:off x="0" y="-76200"/>
            <a:ext cx="9144000"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dirty="0" smtClean="0">
                <a:solidFill>
                  <a:srgbClr val="FFFF00"/>
                </a:solidFill>
              </a:rPr>
              <a:t>House Appropriations Committee </a:t>
            </a:r>
          </a:p>
        </p:txBody>
      </p:sp>
      <p:sp>
        <p:nvSpPr>
          <p:cNvPr id="12" name="Text Box 9"/>
          <p:cNvSpPr txBox="1">
            <a:spLocks noChangeArrowheads="1"/>
          </p:cNvSpPr>
          <p:nvPr/>
        </p:nvSpPr>
        <p:spPr bwMode="auto">
          <a:xfrm>
            <a:off x="3429000" y="954643"/>
            <a:ext cx="2057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Majority</a:t>
            </a:r>
          </a:p>
        </p:txBody>
      </p:sp>
      <p:sp>
        <p:nvSpPr>
          <p:cNvPr id="13" name="Text Box 9"/>
          <p:cNvSpPr txBox="1">
            <a:spLocks noChangeArrowheads="1"/>
          </p:cNvSpPr>
          <p:nvPr/>
        </p:nvSpPr>
        <p:spPr bwMode="auto">
          <a:xfrm>
            <a:off x="3173104" y="1488043"/>
            <a:ext cx="3505200" cy="1492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spcBef>
                <a:spcPct val="0"/>
              </a:spcBef>
              <a:buFont typeface="+mj-lt"/>
              <a:buAutoNum type="arabicPeriod" startAt="27"/>
              <a:tabLst>
                <a:tab pos="231775" algn="l"/>
              </a:tabLst>
            </a:pPr>
            <a:r>
              <a:rPr lang="en-US" altLang="en-US" sz="1300" dirty="0" smtClean="0">
                <a:solidFill>
                  <a:schemeClr val="bg1"/>
                </a:solidFill>
              </a:rPr>
              <a:t>Rep. Ed Case (D-HI)</a:t>
            </a:r>
          </a:p>
          <a:p>
            <a:pPr marL="342900" indent="-342900" eaLnBrk="1" hangingPunct="1">
              <a:spcBef>
                <a:spcPct val="0"/>
              </a:spcBef>
              <a:buFont typeface="+mj-lt"/>
              <a:buAutoNum type="arabicPeriod" startAt="27"/>
            </a:pPr>
            <a:r>
              <a:rPr lang="en-US" altLang="en-US" sz="1300" dirty="0" smtClean="0">
                <a:solidFill>
                  <a:schemeClr val="bg1"/>
                </a:solidFill>
              </a:rPr>
              <a:t>Rep. Adriano </a:t>
            </a:r>
            <a:r>
              <a:rPr lang="en-US" altLang="en-US" sz="1300" dirty="0" err="1" smtClean="0">
                <a:solidFill>
                  <a:schemeClr val="bg1"/>
                </a:solidFill>
              </a:rPr>
              <a:t>Espaillat</a:t>
            </a:r>
            <a:r>
              <a:rPr lang="en-US" altLang="en-US" sz="1300" dirty="0" smtClean="0">
                <a:solidFill>
                  <a:schemeClr val="bg1"/>
                </a:solidFill>
              </a:rPr>
              <a:t> (D-NY)</a:t>
            </a:r>
          </a:p>
          <a:p>
            <a:pPr marL="342900" indent="-342900" eaLnBrk="1" hangingPunct="1">
              <a:spcBef>
                <a:spcPct val="0"/>
              </a:spcBef>
              <a:buFont typeface="+mj-lt"/>
              <a:buAutoNum type="arabicPeriod" startAt="27"/>
            </a:pPr>
            <a:r>
              <a:rPr lang="en-US" altLang="en-US" sz="1300" dirty="0" smtClean="0">
                <a:solidFill>
                  <a:schemeClr val="bg1"/>
                </a:solidFill>
              </a:rPr>
              <a:t>Rep. Josh Harder (D-CA)</a:t>
            </a:r>
          </a:p>
          <a:p>
            <a:pPr marL="342900" indent="-342900" eaLnBrk="1" hangingPunct="1">
              <a:spcBef>
                <a:spcPct val="0"/>
              </a:spcBef>
              <a:buFont typeface="+mj-lt"/>
              <a:buAutoNum type="arabicPeriod" startAt="27"/>
            </a:pPr>
            <a:r>
              <a:rPr lang="en-US" altLang="en-US" sz="1300" dirty="0" smtClean="0">
                <a:solidFill>
                  <a:schemeClr val="bg1"/>
                </a:solidFill>
              </a:rPr>
              <a:t>Rep. Jennifer </a:t>
            </a:r>
            <a:r>
              <a:rPr lang="en-US" altLang="en-US" sz="1300" dirty="0" err="1" smtClean="0">
                <a:solidFill>
                  <a:schemeClr val="bg1"/>
                </a:solidFill>
              </a:rPr>
              <a:t>Wexton</a:t>
            </a:r>
            <a:r>
              <a:rPr lang="en-US" altLang="en-US" sz="1300" dirty="0" smtClean="0">
                <a:solidFill>
                  <a:schemeClr val="bg1"/>
                </a:solidFill>
              </a:rPr>
              <a:t> (D-VA)</a:t>
            </a:r>
          </a:p>
          <a:p>
            <a:pPr marL="342900" indent="-342900" eaLnBrk="1" hangingPunct="1">
              <a:spcBef>
                <a:spcPct val="0"/>
              </a:spcBef>
              <a:buFont typeface="+mj-lt"/>
              <a:buAutoNum type="arabicPeriod" startAt="27"/>
            </a:pPr>
            <a:r>
              <a:rPr lang="en-US" altLang="en-US" sz="1300" dirty="0" smtClean="0">
                <a:solidFill>
                  <a:schemeClr val="bg1"/>
                </a:solidFill>
              </a:rPr>
              <a:t>Rep. David </a:t>
            </a:r>
            <a:r>
              <a:rPr lang="en-US" altLang="en-US" sz="1300" dirty="0" err="1" smtClean="0">
                <a:solidFill>
                  <a:schemeClr val="bg1"/>
                </a:solidFill>
              </a:rPr>
              <a:t>Trone</a:t>
            </a:r>
            <a:r>
              <a:rPr lang="en-US" altLang="en-US" sz="1300" dirty="0" smtClean="0">
                <a:solidFill>
                  <a:schemeClr val="bg1"/>
                </a:solidFill>
              </a:rPr>
              <a:t> (D-MD)</a:t>
            </a:r>
          </a:p>
          <a:p>
            <a:pPr marL="342900" indent="-342900" eaLnBrk="1" hangingPunct="1">
              <a:spcBef>
                <a:spcPct val="0"/>
              </a:spcBef>
              <a:buFont typeface="+mj-lt"/>
              <a:buAutoNum type="arabicPeriod" startAt="27"/>
            </a:pPr>
            <a:r>
              <a:rPr lang="en-US" altLang="en-US" sz="1300" dirty="0" smtClean="0">
                <a:solidFill>
                  <a:schemeClr val="bg1"/>
                </a:solidFill>
              </a:rPr>
              <a:t>Rep. Lauren Underwood (D-IL)</a:t>
            </a:r>
          </a:p>
          <a:p>
            <a:pPr marL="342900" indent="-342900" eaLnBrk="1" hangingPunct="1">
              <a:spcBef>
                <a:spcPct val="0"/>
              </a:spcBef>
              <a:buFont typeface="+mj-lt"/>
              <a:buAutoNum type="arabicPeriod" startAt="27"/>
            </a:pPr>
            <a:r>
              <a:rPr lang="en-US" altLang="en-US" sz="1300" dirty="0" smtClean="0">
                <a:solidFill>
                  <a:schemeClr val="bg1"/>
                </a:solidFill>
              </a:rPr>
              <a:t>Rep. Susie Lee (D-NV)</a:t>
            </a:r>
          </a:p>
        </p:txBody>
      </p:sp>
      <p:sp>
        <p:nvSpPr>
          <p:cNvPr id="14" name="Rectangle 8"/>
          <p:cNvSpPr>
            <a:spLocks noChangeArrowheads="1"/>
          </p:cNvSpPr>
          <p:nvPr/>
        </p:nvSpPr>
        <p:spPr bwMode="auto">
          <a:xfrm rot="16200000">
            <a:off x="3238500" y="3695700"/>
            <a:ext cx="548640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0" y="152400"/>
            <a:ext cx="9144000"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dirty="0" smtClean="0">
                <a:solidFill>
                  <a:srgbClr val="FFFF00"/>
                </a:solidFill>
              </a:rPr>
              <a:t>Senate Appropriations Committee </a:t>
            </a:r>
          </a:p>
        </p:txBody>
      </p:sp>
      <p:sp>
        <p:nvSpPr>
          <p:cNvPr id="19" name="Text Box 9"/>
          <p:cNvSpPr txBox="1">
            <a:spLocks noChangeArrowheads="1"/>
          </p:cNvSpPr>
          <p:nvPr/>
        </p:nvSpPr>
        <p:spPr bwMode="auto">
          <a:xfrm>
            <a:off x="1752600" y="2438400"/>
            <a:ext cx="24383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en-US" altLang="en-US" sz="2000" dirty="0" smtClean="0">
                <a:solidFill>
                  <a:srgbClr val="FF6600"/>
                </a:solidFill>
              </a:rPr>
              <a:t>Patrick Leahy</a:t>
            </a:r>
          </a:p>
          <a:p>
            <a:pPr algn="ctr" eaLnBrk="1" hangingPunct="1">
              <a:lnSpc>
                <a:spcPct val="150000"/>
              </a:lnSpc>
              <a:spcBef>
                <a:spcPct val="0"/>
              </a:spcBef>
              <a:buFontTx/>
              <a:buNone/>
            </a:pPr>
            <a:r>
              <a:rPr lang="en-US" altLang="en-US" sz="2000" dirty="0" smtClean="0">
                <a:solidFill>
                  <a:schemeClr val="bg1"/>
                </a:solidFill>
              </a:rPr>
              <a:t>D-VT</a:t>
            </a:r>
          </a:p>
          <a:p>
            <a:pPr algn="ctr" eaLnBrk="1" hangingPunct="1">
              <a:lnSpc>
                <a:spcPct val="150000"/>
              </a:lnSpc>
              <a:spcBef>
                <a:spcPct val="0"/>
              </a:spcBef>
              <a:buFontTx/>
              <a:buNone/>
            </a:pPr>
            <a:r>
              <a:rPr lang="en-US" altLang="en-US" sz="2000" dirty="0" smtClean="0">
                <a:solidFill>
                  <a:schemeClr val="bg1"/>
                </a:solidFill>
              </a:rPr>
              <a:t>Elected 1975  </a:t>
            </a:r>
            <a:endParaRPr lang="en-US" altLang="en-US" sz="2000" dirty="0" smtClean="0">
              <a:solidFill>
                <a:srgbClr val="FFFFFF"/>
              </a:solidFill>
            </a:endParaRPr>
          </a:p>
        </p:txBody>
      </p:sp>
      <p:sp>
        <p:nvSpPr>
          <p:cNvPr id="15" name="Rectangle 8"/>
          <p:cNvSpPr>
            <a:spLocks noChangeArrowheads="1"/>
          </p:cNvSpPr>
          <p:nvPr/>
        </p:nvSpPr>
        <p:spPr bwMode="auto">
          <a:xfrm>
            <a:off x="0" y="11430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Rectangle 8"/>
          <p:cNvSpPr>
            <a:spLocks noChangeArrowheads="1"/>
          </p:cNvSpPr>
          <p:nvPr/>
        </p:nvSpPr>
        <p:spPr bwMode="auto">
          <a:xfrm rot="16200000">
            <a:off x="2049780" y="3749381"/>
            <a:ext cx="512064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2" name="Text Box 9"/>
          <p:cNvSpPr txBox="1">
            <a:spLocks noChangeArrowheads="1"/>
          </p:cNvSpPr>
          <p:nvPr/>
        </p:nvSpPr>
        <p:spPr bwMode="auto">
          <a:xfrm>
            <a:off x="1219201" y="1447800"/>
            <a:ext cx="2057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Chair</a:t>
            </a:r>
          </a:p>
        </p:txBody>
      </p:sp>
      <p:sp>
        <p:nvSpPr>
          <p:cNvPr id="23" name="Text Box 9"/>
          <p:cNvSpPr txBox="1">
            <a:spLocks noChangeArrowheads="1"/>
          </p:cNvSpPr>
          <p:nvPr/>
        </p:nvSpPr>
        <p:spPr bwMode="auto">
          <a:xfrm>
            <a:off x="5029200" y="1447800"/>
            <a:ext cx="3581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Ranking Member</a:t>
            </a:r>
          </a:p>
        </p:txBody>
      </p:sp>
      <p:sp>
        <p:nvSpPr>
          <p:cNvPr id="24" name="Text Box 9"/>
          <p:cNvSpPr txBox="1">
            <a:spLocks noChangeArrowheads="1"/>
          </p:cNvSpPr>
          <p:nvPr/>
        </p:nvSpPr>
        <p:spPr bwMode="auto">
          <a:xfrm>
            <a:off x="152400" y="4267200"/>
            <a:ext cx="4495800" cy="216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800" dirty="0" smtClean="0">
                <a:solidFill>
                  <a:srgbClr val="FFFF00"/>
                </a:solidFill>
              </a:rPr>
              <a:t>Pronunciation: </a:t>
            </a:r>
            <a:r>
              <a:rPr lang="en-US" altLang="en-US" sz="1800" dirty="0" smtClean="0">
                <a:solidFill>
                  <a:schemeClr val="bg1"/>
                </a:solidFill>
              </a:rPr>
              <a:t>PA-</a:t>
            </a:r>
            <a:r>
              <a:rPr lang="en-US" altLang="en-US" sz="1800" dirty="0" err="1" smtClean="0">
                <a:solidFill>
                  <a:schemeClr val="bg1"/>
                </a:solidFill>
              </a:rPr>
              <a:t>trik</a:t>
            </a:r>
            <a:r>
              <a:rPr lang="en-US" altLang="en-US" sz="1800" dirty="0" smtClean="0">
                <a:solidFill>
                  <a:schemeClr val="bg1"/>
                </a:solidFill>
              </a:rPr>
              <a:t> LAY-</a:t>
            </a:r>
            <a:r>
              <a:rPr lang="en-US" altLang="en-US" sz="1800" dirty="0" err="1" smtClean="0">
                <a:solidFill>
                  <a:schemeClr val="bg1"/>
                </a:solidFill>
              </a:rPr>
              <a:t>hee</a:t>
            </a:r>
            <a:endParaRPr lang="en-US" altLang="en-US" sz="1800" dirty="0" smtClean="0">
              <a:solidFill>
                <a:schemeClr val="bg1"/>
              </a:solidFill>
            </a:endParaRPr>
          </a:p>
          <a:p>
            <a:pPr eaLnBrk="1" hangingPunct="1">
              <a:lnSpc>
                <a:spcPct val="150000"/>
              </a:lnSpc>
              <a:spcBef>
                <a:spcPct val="0"/>
              </a:spcBef>
              <a:buFontTx/>
              <a:buNone/>
            </a:pPr>
            <a:r>
              <a:rPr lang="en-US" altLang="en-US" sz="1800" dirty="0" smtClean="0">
                <a:solidFill>
                  <a:srgbClr val="FFFF00"/>
                </a:solidFill>
              </a:rPr>
              <a:t>Residence: </a:t>
            </a:r>
            <a:r>
              <a:rPr lang="en-US" altLang="en-US" sz="1800" dirty="0" smtClean="0">
                <a:solidFill>
                  <a:schemeClr val="bg1"/>
                </a:solidFill>
              </a:rPr>
              <a:t>Middlesex, VT</a:t>
            </a:r>
          </a:p>
          <a:p>
            <a:pPr eaLnBrk="1" hangingPunct="1">
              <a:lnSpc>
                <a:spcPct val="150000"/>
              </a:lnSpc>
              <a:spcBef>
                <a:spcPct val="0"/>
              </a:spcBef>
              <a:buFontTx/>
              <a:buNone/>
            </a:pPr>
            <a:r>
              <a:rPr lang="en-US" altLang="en-US" sz="1800" dirty="0" smtClean="0">
                <a:solidFill>
                  <a:srgbClr val="FFFF00"/>
                </a:solidFill>
              </a:rPr>
              <a:t>Previous Occupation: </a:t>
            </a:r>
            <a:r>
              <a:rPr lang="en-US" altLang="en-US" sz="1800" dirty="0" smtClean="0">
                <a:solidFill>
                  <a:schemeClr val="bg1"/>
                </a:solidFill>
              </a:rPr>
              <a:t>Attorney</a:t>
            </a:r>
          </a:p>
          <a:p>
            <a:pPr eaLnBrk="1" hangingPunct="1">
              <a:lnSpc>
                <a:spcPct val="150000"/>
              </a:lnSpc>
              <a:spcBef>
                <a:spcPct val="0"/>
              </a:spcBef>
              <a:buNone/>
            </a:pPr>
            <a:r>
              <a:rPr lang="en-US" altLang="en-US" sz="1800" dirty="0" smtClean="0">
                <a:solidFill>
                  <a:srgbClr val="FFFF00"/>
                </a:solidFill>
              </a:rPr>
              <a:t>Staff:</a:t>
            </a:r>
            <a:r>
              <a:rPr lang="en-US" altLang="en-US" sz="1800" dirty="0" smtClean="0">
                <a:solidFill>
                  <a:srgbClr val="FFC000"/>
                </a:solidFill>
              </a:rPr>
              <a:t> </a:t>
            </a:r>
            <a:r>
              <a:rPr lang="en-US" altLang="en-US" sz="1800" dirty="0" smtClean="0">
                <a:solidFill>
                  <a:srgbClr val="FF6600"/>
                </a:solidFill>
              </a:rPr>
              <a:t>andrew_bahrenburg@leahy.</a:t>
            </a:r>
          </a:p>
          <a:p>
            <a:pPr eaLnBrk="1" hangingPunct="1">
              <a:lnSpc>
                <a:spcPct val="150000"/>
              </a:lnSpc>
              <a:spcBef>
                <a:spcPct val="0"/>
              </a:spcBef>
              <a:buNone/>
            </a:pPr>
            <a:r>
              <a:rPr lang="en-US" altLang="en-US" sz="1800" dirty="0" smtClean="0">
                <a:solidFill>
                  <a:srgbClr val="FF6600"/>
                </a:solidFill>
              </a:rPr>
              <a:t>senate.gov</a:t>
            </a:r>
          </a:p>
        </p:txBody>
      </p:sp>
      <p:sp>
        <p:nvSpPr>
          <p:cNvPr id="26" name="Text Box 9"/>
          <p:cNvSpPr txBox="1">
            <a:spLocks noChangeArrowheads="1"/>
          </p:cNvSpPr>
          <p:nvPr/>
        </p:nvSpPr>
        <p:spPr bwMode="auto">
          <a:xfrm>
            <a:off x="6477001" y="2438400"/>
            <a:ext cx="2438399"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en-US" altLang="en-US" sz="2000" dirty="0" smtClean="0">
                <a:solidFill>
                  <a:srgbClr val="FF6600"/>
                </a:solidFill>
              </a:rPr>
              <a:t>Richard Shelby</a:t>
            </a:r>
          </a:p>
          <a:p>
            <a:pPr algn="ctr" eaLnBrk="1" hangingPunct="1">
              <a:lnSpc>
                <a:spcPct val="150000"/>
              </a:lnSpc>
              <a:spcBef>
                <a:spcPct val="0"/>
              </a:spcBef>
              <a:buFontTx/>
              <a:buNone/>
            </a:pPr>
            <a:r>
              <a:rPr lang="en-US" altLang="en-US" sz="2000" dirty="0" smtClean="0">
                <a:solidFill>
                  <a:schemeClr val="bg1"/>
                </a:solidFill>
              </a:rPr>
              <a:t>R-AL</a:t>
            </a:r>
          </a:p>
          <a:p>
            <a:pPr algn="ctr" eaLnBrk="1" hangingPunct="1">
              <a:lnSpc>
                <a:spcPct val="150000"/>
              </a:lnSpc>
              <a:spcBef>
                <a:spcPct val="0"/>
              </a:spcBef>
              <a:buFontTx/>
              <a:buNone/>
            </a:pPr>
            <a:r>
              <a:rPr lang="en-US" altLang="en-US" sz="2000" dirty="0" smtClean="0">
                <a:solidFill>
                  <a:schemeClr val="bg1"/>
                </a:solidFill>
              </a:rPr>
              <a:t>Elected 1987 </a:t>
            </a:r>
            <a:endParaRPr lang="en-US" altLang="en-US" sz="2000" dirty="0" smtClean="0">
              <a:solidFill>
                <a:srgbClr val="FFFFFF"/>
              </a:solidFill>
            </a:endParaRPr>
          </a:p>
        </p:txBody>
      </p:sp>
      <p:sp>
        <p:nvSpPr>
          <p:cNvPr id="28" name="Text Box 9"/>
          <p:cNvSpPr txBox="1">
            <a:spLocks noChangeArrowheads="1"/>
          </p:cNvSpPr>
          <p:nvPr/>
        </p:nvSpPr>
        <p:spPr bwMode="auto">
          <a:xfrm>
            <a:off x="4800600" y="4265474"/>
            <a:ext cx="45720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800" dirty="0" smtClean="0">
                <a:solidFill>
                  <a:srgbClr val="FFFF00"/>
                </a:solidFill>
              </a:rPr>
              <a:t>Pronunciation: </a:t>
            </a:r>
            <a:r>
              <a:rPr lang="en-US" altLang="en-US" sz="1800" dirty="0" smtClean="0">
                <a:solidFill>
                  <a:schemeClr val="bg1"/>
                </a:solidFill>
              </a:rPr>
              <a:t>RIH-</a:t>
            </a:r>
            <a:r>
              <a:rPr lang="en-US" altLang="en-US" sz="1800" dirty="0" err="1" smtClean="0">
                <a:solidFill>
                  <a:schemeClr val="bg1"/>
                </a:solidFill>
              </a:rPr>
              <a:t>churd</a:t>
            </a:r>
            <a:r>
              <a:rPr lang="en-US" altLang="en-US" sz="1800" dirty="0" smtClean="0">
                <a:solidFill>
                  <a:schemeClr val="bg1"/>
                </a:solidFill>
              </a:rPr>
              <a:t> SHELL-bee</a:t>
            </a:r>
          </a:p>
          <a:p>
            <a:pPr eaLnBrk="1" hangingPunct="1">
              <a:lnSpc>
                <a:spcPct val="150000"/>
              </a:lnSpc>
              <a:spcBef>
                <a:spcPct val="0"/>
              </a:spcBef>
              <a:buFontTx/>
              <a:buNone/>
            </a:pPr>
            <a:r>
              <a:rPr lang="en-US" altLang="en-US" sz="1800" dirty="0" smtClean="0">
                <a:solidFill>
                  <a:srgbClr val="FFFF00"/>
                </a:solidFill>
              </a:rPr>
              <a:t>Residence: </a:t>
            </a:r>
            <a:r>
              <a:rPr lang="en-US" altLang="en-US" sz="1800" dirty="0" smtClean="0">
                <a:solidFill>
                  <a:schemeClr val="bg1"/>
                </a:solidFill>
              </a:rPr>
              <a:t>Tuscaloosa, AL</a:t>
            </a:r>
          </a:p>
          <a:p>
            <a:pPr eaLnBrk="1" hangingPunct="1">
              <a:lnSpc>
                <a:spcPct val="150000"/>
              </a:lnSpc>
              <a:spcBef>
                <a:spcPct val="0"/>
              </a:spcBef>
              <a:buFontTx/>
              <a:buNone/>
            </a:pPr>
            <a:r>
              <a:rPr lang="en-US" altLang="en-US" sz="1800" dirty="0" smtClean="0">
                <a:solidFill>
                  <a:srgbClr val="FFFF00"/>
                </a:solidFill>
              </a:rPr>
              <a:t>Previous Occupation: </a:t>
            </a:r>
            <a:r>
              <a:rPr lang="en-US" altLang="en-US" sz="1800" dirty="0" smtClean="0">
                <a:solidFill>
                  <a:schemeClr val="bg1"/>
                </a:solidFill>
              </a:rPr>
              <a:t>Prosecutor</a:t>
            </a:r>
          </a:p>
          <a:p>
            <a:pPr eaLnBrk="1" hangingPunct="1">
              <a:lnSpc>
                <a:spcPct val="150000"/>
              </a:lnSpc>
              <a:spcBef>
                <a:spcPct val="0"/>
              </a:spcBef>
              <a:buFontTx/>
              <a:buNone/>
            </a:pPr>
            <a:r>
              <a:rPr lang="en-US" altLang="en-US" sz="1800" dirty="0" smtClean="0">
                <a:solidFill>
                  <a:srgbClr val="FFFF00"/>
                </a:solidFill>
              </a:rPr>
              <a:t>Staff:</a:t>
            </a:r>
            <a:r>
              <a:rPr lang="en-US" altLang="en-US" sz="1800" dirty="0" smtClean="0">
                <a:solidFill>
                  <a:srgbClr val="FFC000"/>
                </a:solidFill>
              </a:rPr>
              <a:t> </a:t>
            </a:r>
            <a:r>
              <a:rPr lang="en-US" altLang="en-US" sz="1800" dirty="0" smtClean="0">
                <a:solidFill>
                  <a:srgbClr val="FF6600"/>
                </a:solidFill>
              </a:rPr>
              <a:t>will_brewster@shelby.senate.gov</a:t>
            </a:r>
            <a:endParaRPr lang="en-US" altLang="en-US" sz="1800" dirty="0" smtClean="0">
              <a:solidFill>
                <a:srgbClr val="FF6600"/>
              </a:solidFill>
            </a:endParaRPr>
          </a:p>
        </p:txBody>
      </p:sp>
      <p:pic>
        <p:nvPicPr>
          <p:cNvPr id="60418" name="Picture 2" descr="https://www.legistorm.com/images/core_person_images/477/52477.jpg?rand=946743"/>
          <p:cNvPicPr>
            <a:picLocks noChangeAspect="1" noChangeArrowheads="1"/>
          </p:cNvPicPr>
          <p:nvPr/>
        </p:nvPicPr>
        <p:blipFill>
          <a:blip r:embed="rId2" cstate="print"/>
          <a:srcRect l="21673" t="10142" r="21296" b="33091"/>
          <a:stretch>
            <a:fillRect/>
          </a:stretch>
        </p:blipFill>
        <p:spPr bwMode="auto">
          <a:xfrm>
            <a:off x="381000" y="2133600"/>
            <a:ext cx="1645920" cy="2077365"/>
          </a:xfrm>
          <a:prstGeom prst="rect">
            <a:avLst/>
          </a:prstGeom>
          <a:noFill/>
        </p:spPr>
      </p:pic>
      <p:pic>
        <p:nvPicPr>
          <p:cNvPr id="60420" name="Picture 4" descr="https://www.legistorm.com/images/core_person_images/404/70404.jpg?rand=781628"/>
          <p:cNvPicPr>
            <a:picLocks noChangeAspect="1" noChangeArrowheads="1"/>
          </p:cNvPicPr>
          <p:nvPr/>
        </p:nvPicPr>
        <p:blipFill>
          <a:blip r:embed="rId3" cstate="print"/>
          <a:srcRect/>
          <a:stretch>
            <a:fillRect/>
          </a:stretch>
        </p:blipFill>
        <p:spPr bwMode="auto">
          <a:xfrm>
            <a:off x="4953000" y="2133600"/>
            <a:ext cx="1645920" cy="2057400"/>
          </a:xfrm>
          <a:prstGeom prst="rect">
            <a:avLst/>
          </a:prstGeom>
          <a:noFill/>
        </p:spPr>
      </p:pic>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0" y="1143000"/>
            <a:ext cx="896112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0" name="Rectangle 8"/>
          <p:cNvSpPr>
            <a:spLocks noChangeArrowheads="1"/>
          </p:cNvSpPr>
          <p:nvPr/>
        </p:nvSpPr>
        <p:spPr bwMode="auto">
          <a:xfrm rot="16200000">
            <a:off x="2049780" y="3749381"/>
            <a:ext cx="512064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solidFill>
                <a:srgbClr val="000000"/>
              </a:solidFill>
            </a:endParaRPr>
          </a:p>
        </p:txBody>
      </p:sp>
      <p:sp>
        <p:nvSpPr>
          <p:cNvPr id="22" name="Text Box 9"/>
          <p:cNvSpPr txBox="1">
            <a:spLocks noChangeArrowheads="1"/>
          </p:cNvSpPr>
          <p:nvPr/>
        </p:nvSpPr>
        <p:spPr bwMode="auto">
          <a:xfrm>
            <a:off x="1181100" y="1447800"/>
            <a:ext cx="2057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Majority</a:t>
            </a:r>
          </a:p>
        </p:txBody>
      </p:sp>
      <p:sp>
        <p:nvSpPr>
          <p:cNvPr id="23" name="Text Box 9"/>
          <p:cNvSpPr txBox="1">
            <a:spLocks noChangeArrowheads="1"/>
          </p:cNvSpPr>
          <p:nvPr/>
        </p:nvSpPr>
        <p:spPr bwMode="auto">
          <a:xfrm>
            <a:off x="4991100" y="1447800"/>
            <a:ext cx="3581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u="sng" dirty="0" smtClean="0">
                <a:solidFill>
                  <a:srgbClr val="FFFF00"/>
                </a:solidFill>
              </a:rPr>
              <a:t>Minority</a:t>
            </a:r>
          </a:p>
        </p:txBody>
      </p:sp>
      <p:sp>
        <p:nvSpPr>
          <p:cNvPr id="24" name="Text Box 9"/>
          <p:cNvSpPr txBox="1">
            <a:spLocks noChangeArrowheads="1"/>
          </p:cNvSpPr>
          <p:nvPr/>
        </p:nvSpPr>
        <p:spPr bwMode="auto">
          <a:xfrm>
            <a:off x="457200" y="2057400"/>
            <a:ext cx="4114800" cy="424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spcBef>
                <a:spcPct val="0"/>
              </a:spcBef>
              <a:buFont typeface="+mj-lt"/>
              <a:buAutoNum type="arabicPeriod"/>
            </a:pPr>
            <a:r>
              <a:rPr lang="en-US" altLang="en-US" sz="1800" dirty="0" smtClean="0">
                <a:solidFill>
                  <a:schemeClr val="bg1"/>
                </a:solidFill>
              </a:rPr>
              <a:t>Sen. Patrick Leahy (D-VT) </a:t>
            </a:r>
          </a:p>
          <a:p>
            <a:pPr marL="342900" indent="-342900" eaLnBrk="1" hangingPunct="1">
              <a:spcBef>
                <a:spcPct val="0"/>
              </a:spcBef>
              <a:buFont typeface="+mj-lt"/>
              <a:buAutoNum type="arabicPeriod"/>
            </a:pPr>
            <a:r>
              <a:rPr lang="en-US" altLang="en-US" sz="1800" dirty="0" smtClean="0">
                <a:solidFill>
                  <a:schemeClr val="bg1"/>
                </a:solidFill>
              </a:rPr>
              <a:t>Sen. Patty Murray (D-WA)</a:t>
            </a:r>
          </a:p>
          <a:p>
            <a:pPr marL="342900" indent="-342900" eaLnBrk="1" hangingPunct="1">
              <a:spcBef>
                <a:spcPct val="0"/>
              </a:spcBef>
              <a:buFont typeface="+mj-lt"/>
              <a:buAutoNum type="arabicPeriod"/>
            </a:pPr>
            <a:r>
              <a:rPr lang="en-US" altLang="en-US" sz="1800" dirty="0" smtClean="0">
                <a:solidFill>
                  <a:schemeClr val="bg1"/>
                </a:solidFill>
              </a:rPr>
              <a:t>Sen. Dianne Feinstein (D-CA)</a:t>
            </a:r>
          </a:p>
          <a:p>
            <a:pPr marL="342900" indent="-342900" eaLnBrk="1" hangingPunct="1">
              <a:spcBef>
                <a:spcPct val="0"/>
              </a:spcBef>
              <a:buFont typeface="+mj-lt"/>
              <a:buAutoNum type="arabicPeriod"/>
            </a:pPr>
            <a:r>
              <a:rPr lang="en-US" altLang="en-US" sz="1800" dirty="0" smtClean="0">
                <a:solidFill>
                  <a:schemeClr val="bg1"/>
                </a:solidFill>
              </a:rPr>
              <a:t>Sen. Dick Durbin (D-IL)</a:t>
            </a:r>
          </a:p>
          <a:p>
            <a:pPr marL="342900" indent="-342900" eaLnBrk="1" hangingPunct="1">
              <a:spcBef>
                <a:spcPct val="0"/>
              </a:spcBef>
              <a:buFont typeface="+mj-lt"/>
              <a:buAutoNum type="arabicPeriod"/>
            </a:pPr>
            <a:r>
              <a:rPr lang="en-US" altLang="en-US" sz="1800" dirty="0" smtClean="0">
                <a:solidFill>
                  <a:schemeClr val="bg1"/>
                </a:solidFill>
              </a:rPr>
              <a:t>Sen. Jack Reed (D-RI)</a:t>
            </a:r>
          </a:p>
          <a:p>
            <a:pPr marL="342900" indent="-342900" eaLnBrk="1" hangingPunct="1">
              <a:spcBef>
                <a:spcPct val="0"/>
              </a:spcBef>
              <a:buFont typeface="+mj-lt"/>
              <a:buAutoNum type="arabicPeriod"/>
            </a:pPr>
            <a:r>
              <a:rPr lang="en-US" altLang="en-US" sz="1800" dirty="0" smtClean="0">
                <a:solidFill>
                  <a:schemeClr val="bg1"/>
                </a:solidFill>
              </a:rPr>
              <a:t>Sen. Jon Tester (D-MT)</a:t>
            </a:r>
          </a:p>
          <a:p>
            <a:pPr marL="342900" indent="-342900" eaLnBrk="1" hangingPunct="1">
              <a:spcBef>
                <a:spcPct val="0"/>
              </a:spcBef>
              <a:buFont typeface="+mj-lt"/>
              <a:buAutoNum type="arabicPeriod"/>
            </a:pPr>
            <a:r>
              <a:rPr lang="en-US" altLang="en-US" sz="1800" dirty="0" smtClean="0">
                <a:solidFill>
                  <a:schemeClr val="bg1"/>
                </a:solidFill>
              </a:rPr>
              <a:t>Sen. Jeanne Shaheen (D-NH)</a:t>
            </a:r>
          </a:p>
          <a:p>
            <a:pPr marL="342900" indent="-342900" eaLnBrk="1" hangingPunct="1">
              <a:spcBef>
                <a:spcPct val="0"/>
              </a:spcBef>
              <a:buFont typeface="+mj-lt"/>
              <a:buAutoNum type="arabicPeriod"/>
            </a:pPr>
            <a:r>
              <a:rPr lang="en-US" altLang="en-US" sz="1800" dirty="0" smtClean="0">
                <a:solidFill>
                  <a:schemeClr val="bg1"/>
                </a:solidFill>
              </a:rPr>
              <a:t>Sen. Jeff Merkley (D-OR)</a:t>
            </a:r>
          </a:p>
          <a:p>
            <a:pPr marL="342900" indent="-342900" eaLnBrk="1" hangingPunct="1">
              <a:spcBef>
                <a:spcPct val="0"/>
              </a:spcBef>
              <a:buFont typeface="+mj-lt"/>
              <a:buAutoNum type="arabicPeriod"/>
            </a:pPr>
            <a:r>
              <a:rPr lang="en-US" altLang="en-US" sz="1800" dirty="0" smtClean="0">
                <a:solidFill>
                  <a:schemeClr val="bg1"/>
                </a:solidFill>
              </a:rPr>
              <a:t>Sen. Chris Coons (D-DE)</a:t>
            </a:r>
          </a:p>
          <a:p>
            <a:pPr marL="342900" indent="-342900" eaLnBrk="1" hangingPunct="1">
              <a:spcBef>
                <a:spcPct val="0"/>
              </a:spcBef>
              <a:buFont typeface="+mj-lt"/>
              <a:buAutoNum type="arabicPeriod"/>
            </a:pPr>
            <a:r>
              <a:rPr lang="en-US" altLang="en-US" sz="1800" dirty="0" smtClean="0">
                <a:solidFill>
                  <a:schemeClr val="bg1"/>
                </a:solidFill>
              </a:rPr>
              <a:t>Sen. Brian Schatz (D-HI)</a:t>
            </a:r>
          </a:p>
          <a:p>
            <a:pPr marL="342900" indent="-342900" eaLnBrk="1" hangingPunct="1">
              <a:spcBef>
                <a:spcPct val="0"/>
              </a:spcBef>
              <a:buFont typeface="+mj-lt"/>
              <a:buAutoNum type="arabicPeriod"/>
            </a:pPr>
            <a:r>
              <a:rPr lang="en-US" altLang="en-US" sz="1800" dirty="0" smtClean="0">
                <a:solidFill>
                  <a:schemeClr val="bg1"/>
                </a:solidFill>
              </a:rPr>
              <a:t>Sen. Tammy Baldwin (D-WI)</a:t>
            </a:r>
          </a:p>
          <a:p>
            <a:pPr marL="342900" indent="-342900" eaLnBrk="1" hangingPunct="1">
              <a:spcBef>
                <a:spcPct val="0"/>
              </a:spcBef>
              <a:buFont typeface="+mj-lt"/>
              <a:buAutoNum type="arabicPeriod"/>
            </a:pPr>
            <a:r>
              <a:rPr lang="en-US" altLang="en-US" sz="1800" dirty="0" smtClean="0">
                <a:solidFill>
                  <a:schemeClr val="bg1"/>
                </a:solidFill>
              </a:rPr>
              <a:t>Sen. Chris Murphy (D-CT)</a:t>
            </a:r>
          </a:p>
          <a:p>
            <a:pPr marL="342900" indent="-342900" eaLnBrk="1" hangingPunct="1">
              <a:spcBef>
                <a:spcPct val="0"/>
              </a:spcBef>
              <a:buFont typeface="+mj-lt"/>
              <a:buAutoNum type="arabicPeriod"/>
            </a:pPr>
            <a:r>
              <a:rPr lang="en-US" altLang="en-US" sz="1800" dirty="0" smtClean="0">
                <a:solidFill>
                  <a:schemeClr val="bg1"/>
                </a:solidFill>
              </a:rPr>
              <a:t>Sen. Joe Manchin (D-WV)</a:t>
            </a:r>
          </a:p>
          <a:p>
            <a:pPr marL="342900" indent="-342900" eaLnBrk="1" hangingPunct="1">
              <a:spcBef>
                <a:spcPct val="0"/>
              </a:spcBef>
              <a:buFont typeface="+mj-lt"/>
              <a:buAutoNum type="arabicPeriod"/>
            </a:pPr>
            <a:r>
              <a:rPr lang="en-US" altLang="en-US" sz="1800" dirty="0" smtClean="0">
                <a:solidFill>
                  <a:schemeClr val="bg1"/>
                </a:solidFill>
              </a:rPr>
              <a:t>Sen. Chris Van Hollen (D-MD)</a:t>
            </a:r>
          </a:p>
          <a:p>
            <a:pPr marL="342900" indent="-342900" eaLnBrk="1" hangingPunct="1">
              <a:spcBef>
                <a:spcPct val="0"/>
              </a:spcBef>
              <a:buFont typeface="+mj-lt"/>
              <a:buAutoNum type="arabicPeriod"/>
            </a:pPr>
            <a:r>
              <a:rPr lang="en-US" altLang="en-US" sz="1800" dirty="0" smtClean="0">
                <a:solidFill>
                  <a:schemeClr val="bg1"/>
                </a:solidFill>
              </a:rPr>
              <a:t>Sen. Martin Heinrich (D-NM)</a:t>
            </a:r>
          </a:p>
        </p:txBody>
      </p:sp>
      <p:sp>
        <p:nvSpPr>
          <p:cNvPr id="28" name="Text Box 9"/>
          <p:cNvSpPr txBox="1">
            <a:spLocks noChangeArrowheads="1"/>
          </p:cNvSpPr>
          <p:nvPr/>
        </p:nvSpPr>
        <p:spPr bwMode="auto">
          <a:xfrm>
            <a:off x="4876800" y="2057400"/>
            <a:ext cx="4191000" cy="424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spcBef>
                <a:spcPct val="0"/>
              </a:spcBef>
              <a:buFont typeface="+mj-lt"/>
              <a:buAutoNum type="arabicPeriod"/>
            </a:pPr>
            <a:r>
              <a:rPr lang="en-US" altLang="en-US" sz="1800" dirty="0" smtClean="0">
                <a:solidFill>
                  <a:schemeClr val="bg1"/>
                </a:solidFill>
              </a:rPr>
              <a:t>Sen. Richard Shelby (R-AL)</a:t>
            </a:r>
          </a:p>
          <a:p>
            <a:pPr marL="342900" indent="-342900" eaLnBrk="1" hangingPunct="1">
              <a:spcBef>
                <a:spcPct val="0"/>
              </a:spcBef>
              <a:buFont typeface="+mj-lt"/>
              <a:buAutoNum type="arabicPeriod"/>
            </a:pPr>
            <a:r>
              <a:rPr lang="en-US" altLang="en-US" sz="1800" dirty="0" smtClean="0">
                <a:solidFill>
                  <a:schemeClr val="bg1"/>
                </a:solidFill>
              </a:rPr>
              <a:t>Sen. Mitch McConnell (R-KY)</a:t>
            </a:r>
          </a:p>
          <a:p>
            <a:pPr marL="342900" indent="-342900" eaLnBrk="1" hangingPunct="1">
              <a:spcBef>
                <a:spcPct val="0"/>
              </a:spcBef>
              <a:buFont typeface="+mj-lt"/>
              <a:buAutoNum type="arabicPeriod"/>
            </a:pPr>
            <a:r>
              <a:rPr lang="en-US" altLang="en-US" sz="1800" dirty="0" smtClean="0">
                <a:solidFill>
                  <a:schemeClr val="bg1"/>
                </a:solidFill>
              </a:rPr>
              <a:t>Sen. Susan Collins (R-ME)</a:t>
            </a:r>
          </a:p>
          <a:p>
            <a:pPr marL="342900" indent="-342900" eaLnBrk="1" hangingPunct="1">
              <a:spcBef>
                <a:spcPct val="0"/>
              </a:spcBef>
              <a:buFont typeface="+mj-lt"/>
              <a:buAutoNum type="arabicPeriod"/>
            </a:pPr>
            <a:r>
              <a:rPr lang="en-US" altLang="en-US" sz="1800" dirty="0" smtClean="0">
                <a:solidFill>
                  <a:schemeClr val="bg1"/>
                </a:solidFill>
              </a:rPr>
              <a:t>Sen. Lisa Murkowski (R-AK)</a:t>
            </a:r>
          </a:p>
          <a:p>
            <a:pPr marL="342900" indent="-342900" eaLnBrk="1" hangingPunct="1">
              <a:spcBef>
                <a:spcPct val="0"/>
              </a:spcBef>
              <a:buFont typeface="+mj-lt"/>
              <a:buAutoNum type="arabicPeriod"/>
            </a:pPr>
            <a:r>
              <a:rPr lang="en-US" altLang="en-US" sz="1800" dirty="0" smtClean="0">
                <a:solidFill>
                  <a:schemeClr val="bg1"/>
                </a:solidFill>
              </a:rPr>
              <a:t>Sen. Lindsey Graham (R-SC)</a:t>
            </a:r>
          </a:p>
          <a:p>
            <a:pPr marL="342900" indent="-342900" eaLnBrk="1" hangingPunct="1">
              <a:spcBef>
                <a:spcPct val="0"/>
              </a:spcBef>
              <a:buFont typeface="+mj-lt"/>
              <a:buAutoNum type="arabicPeriod"/>
            </a:pPr>
            <a:r>
              <a:rPr lang="en-US" altLang="en-US" sz="1800" dirty="0" smtClean="0">
                <a:solidFill>
                  <a:schemeClr val="bg1"/>
                </a:solidFill>
              </a:rPr>
              <a:t>Sen. Roy Blunt (R-MO)</a:t>
            </a:r>
          </a:p>
          <a:p>
            <a:pPr marL="342900" indent="-342900" eaLnBrk="1" hangingPunct="1">
              <a:spcBef>
                <a:spcPct val="0"/>
              </a:spcBef>
              <a:buFont typeface="+mj-lt"/>
              <a:buAutoNum type="arabicPeriod"/>
            </a:pPr>
            <a:r>
              <a:rPr lang="en-US" altLang="en-US" sz="1800" dirty="0" smtClean="0">
                <a:solidFill>
                  <a:schemeClr val="bg1"/>
                </a:solidFill>
              </a:rPr>
              <a:t>Sen. Jerry Moran (R-KS)</a:t>
            </a:r>
          </a:p>
          <a:p>
            <a:pPr marL="342900" indent="-342900" eaLnBrk="1" hangingPunct="1">
              <a:spcBef>
                <a:spcPct val="0"/>
              </a:spcBef>
              <a:buFont typeface="+mj-lt"/>
              <a:buAutoNum type="arabicPeriod"/>
            </a:pPr>
            <a:r>
              <a:rPr lang="en-US" altLang="en-US" sz="1800" dirty="0" smtClean="0">
                <a:solidFill>
                  <a:schemeClr val="bg1"/>
                </a:solidFill>
              </a:rPr>
              <a:t>Sen. John Hoeven (R-ND)</a:t>
            </a:r>
          </a:p>
          <a:p>
            <a:pPr marL="342900" indent="-342900" eaLnBrk="1" hangingPunct="1">
              <a:spcBef>
                <a:spcPct val="0"/>
              </a:spcBef>
              <a:buFont typeface="+mj-lt"/>
              <a:buAutoNum type="arabicPeriod"/>
            </a:pPr>
            <a:r>
              <a:rPr lang="en-US" altLang="en-US" sz="1800" dirty="0" smtClean="0">
                <a:solidFill>
                  <a:schemeClr val="bg1"/>
                </a:solidFill>
              </a:rPr>
              <a:t>Sen. John Boozman (R-AR)</a:t>
            </a:r>
          </a:p>
          <a:p>
            <a:pPr marL="342900" indent="-342900" eaLnBrk="1" hangingPunct="1">
              <a:spcBef>
                <a:spcPct val="0"/>
              </a:spcBef>
              <a:buFont typeface="+mj-lt"/>
              <a:buAutoNum type="arabicPeriod"/>
            </a:pPr>
            <a:r>
              <a:rPr lang="en-US" altLang="en-US" sz="1800" dirty="0" smtClean="0">
                <a:solidFill>
                  <a:schemeClr val="bg1"/>
                </a:solidFill>
              </a:rPr>
              <a:t>Sen. Shelley Moore Capito (R-WV)</a:t>
            </a:r>
          </a:p>
          <a:p>
            <a:pPr marL="342900" indent="-342900" eaLnBrk="1" hangingPunct="1">
              <a:spcBef>
                <a:spcPct val="0"/>
              </a:spcBef>
              <a:buFont typeface="+mj-lt"/>
              <a:buAutoNum type="arabicPeriod"/>
            </a:pPr>
            <a:r>
              <a:rPr lang="en-US" altLang="en-US" sz="1800" dirty="0" smtClean="0">
                <a:solidFill>
                  <a:schemeClr val="bg1"/>
                </a:solidFill>
              </a:rPr>
              <a:t>Sen. John Neely Kennedy (R-LA)</a:t>
            </a:r>
          </a:p>
          <a:p>
            <a:pPr marL="342900" indent="-342900" eaLnBrk="1" hangingPunct="1">
              <a:spcBef>
                <a:spcPct val="0"/>
              </a:spcBef>
              <a:buFont typeface="+mj-lt"/>
              <a:buAutoNum type="arabicPeriod"/>
            </a:pPr>
            <a:r>
              <a:rPr lang="en-US" altLang="en-US" sz="1800" dirty="0" smtClean="0">
                <a:solidFill>
                  <a:schemeClr val="bg1"/>
                </a:solidFill>
              </a:rPr>
              <a:t>Sen. Cindy Hyde-Smith (R-MS)</a:t>
            </a:r>
          </a:p>
          <a:p>
            <a:pPr marL="342900" indent="-342900" eaLnBrk="1" hangingPunct="1">
              <a:spcBef>
                <a:spcPct val="0"/>
              </a:spcBef>
              <a:buFont typeface="+mj-lt"/>
              <a:buAutoNum type="arabicPeriod"/>
            </a:pPr>
            <a:r>
              <a:rPr lang="en-US" altLang="en-US" sz="1800" dirty="0" smtClean="0">
                <a:solidFill>
                  <a:schemeClr val="bg1"/>
                </a:solidFill>
              </a:rPr>
              <a:t>Sen. Mike Braun (R-IN)</a:t>
            </a:r>
          </a:p>
          <a:p>
            <a:pPr marL="342900" indent="-342900" eaLnBrk="1" hangingPunct="1">
              <a:spcBef>
                <a:spcPct val="0"/>
              </a:spcBef>
              <a:buFont typeface="+mj-lt"/>
              <a:buAutoNum type="arabicPeriod"/>
            </a:pPr>
            <a:r>
              <a:rPr lang="en-US" altLang="en-US" sz="1800" dirty="0" smtClean="0">
                <a:solidFill>
                  <a:schemeClr val="bg1"/>
                </a:solidFill>
              </a:rPr>
              <a:t>Sen. Bill Hagerty (R-TN)</a:t>
            </a:r>
          </a:p>
          <a:p>
            <a:pPr marL="342900" indent="-342900" eaLnBrk="1" hangingPunct="1">
              <a:spcBef>
                <a:spcPct val="0"/>
              </a:spcBef>
              <a:buFont typeface="+mj-lt"/>
              <a:buAutoNum type="arabicPeriod"/>
            </a:pPr>
            <a:r>
              <a:rPr lang="en-US" altLang="en-US" sz="1800" dirty="0" smtClean="0">
                <a:solidFill>
                  <a:schemeClr val="bg1"/>
                </a:solidFill>
              </a:rPr>
              <a:t>Sen. Marco Rubio (R-FL)</a:t>
            </a:r>
          </a:p>
        </p:txBody>
      </p:sp>
      <p:sp>
        <p:nvSpPr>
          <p:cNvPr id="11" name="Rectangle 7"/>
          <p:cNvSpPr>
            <a:spLocks noChangeArrowheads="1"/>
          </p:cNvSpPr>
          <p:nvPr/>
        </p:nvSpPr>
        <p:spPr bwMode="auto">
          <a:xfrm>
            <a:off x="0" y="152400"/>
            <a:ext cx="9144000"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dirty="0" smtClean="0">
                <a:solidFill>
                  <a:srgbClr val="FFFF00"/>
                </a:solidFill>
              </a:rPr>
              <a:t>Senate Appropriations Committee </a:t>
            </a:r>
          </a:p>
        </p:txBody>
      </p:sp>
    </p:spTree>
    <p:extLst>
      <p:ext uri="{BB962C8B-B14F-4D97-AF65-F5344CB8AC3E}">
        <p14:creationId xmlns:p14="http://schemas.microsoft.com/office/powerpoint/2010/main" xmlns="" val="3182432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457200" y="0"/>
            <a:ext cx="8229600" cy="1022350"/>
          </a:xfrm>
          <a:prstGeom prst="rect">
            <a:avLst/>
          </a:prstGeom>
          <a:noFill/>
          <a:ln w="9525">
            <a:noFill/>
            <a:miter lim="800000"/>
            <a:headEnd/>
            <a:tailEnd/>
          </a:ln>
        </p:spPr>
        <p:txBody>
          <a:bodyPr anchor="ctr"/>
          <a:lstStyle/>
          <a:p>
            <a:r>
              <a:rPr lang="en-US" altLang="en-US" sz="3600" dirty="0" smtClean="0">
                <a:solidFill>
                  <a:srgbClr val="FFFF00"/>
                </a:solidFill>
              </a:rPr>
              <a:t>Outline</a:t>
            </a:r>
            <a:endParaRPr lang="en-US" altLang="en-US" sz="3600" dirty="0">
              <a:solidFill>
                <a:srgbClr val="FFFF00"/>
              </a:solidFill>
            </a:endParaRPr>
          </a:p>
        </p:txBody>
      </p:sp>
      <p:sp>
        <p:nvSpPr>
          <p:cNvPr id="5124" name="Rectangle 5"/>
          <p:cNvSpPr>
            <a:spLocks noChangeArrowheads="1"/>
          </p:cNvSpPr>
          <p:nvPr/>
        </p:nvSpPr>
        <p:spPr bwMode="auto">
          <a:xfrm>
            <a:off x="0" y="838200"/>
            <a:ext cx="823595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p>
            <a:endParaRPr lang="en-US" altLang="en-US" dirty="0"/>
          </a:p>
        </p:txBody>
      </p:sp>
      <p:sp>
        <p:nvSpPr>
          <p:cNvPr id="5" name="TextBox 4"/>
          <p:cNvSpPr txBox="1"/>
          <p:nvPr/>
        </p:nvSpPr>
        <p:spPr>
          <a:xfrm>
            <a:off x="838200" y="990600"/>
            <a:ext cx="7467600" cy="5016758"/>
          </a:xfrm>
          <a:prstGeom prst="rect">
            <a:avLst/>
          </a:prstGeom>
          <a:noFill/>
        </p:spPr>
        <p:txBody>
          <a:bodyPr wrap="square" tIns="91440" bIns="91440">
            <a:spAutoFit/>
          </a:bodyPr>
          <a:lstStyle/>
          <a:p>
            <a:pPr marL="341313" indent="-341313" algn="l">
              <a:buFont typeface="+mj-lt"/>
              <a:buAutoNum type="arabicPeriod"/>
              <a:defRPr/>
            </a:pPr>
            <a:r>
              <a:rPr lang="en-US" sz="2400" dirty="0" smtClean="0">
                <a:solidFill>
                  <a:schemeClr val="tx1">
                    <a:lumMod val="75000"/>
                    <a:lumOff val="25000"/>
                  </a:schemeClr>
                </a:solidFill>
              </a:rPr>
              <a:t>Show Me the Money</a:t>
            </a:r>
            <a:r>
              <a:rPr lang="en-US" sz="2400" dirty="0" smtClean="0">
                <a:solidFill>
                  <a:schemeClr val="tx1">
                    <a:lumMod val="75000"/>
                    <a:lumOff val="25000"/>
                  </a:schemeClr>
                </a:solidFill>
              </a:rPr>
              <a:t>? Review of Federal Agency spending on invasive species </a:t>
            </a:r>
            <a:r>
              <a:rPr lang="en-US" sz="2400" dirty="0" smtClean="0">
                <a:solidFill>
                  <a:schemeClr val="tx1">
                    <a:lumMod val="75000"/>
                    <a:lumOff val="25000"/>
                  </a:schemeClr>
                </a:solidFill>
              </a:rPr>
              <a:t>activities</a:t>
            </a:r>
            <a:endParaRPr lang="en-US" sz="2400" dirty="0" smtClean="0">
              <a:solidFill>
                <a:schemeClr val="tx1">
                  <a:lumMod val="75000"/>
                  <a:lumOff val="25000"/>
                </a:schemeClr>
              </a:solidFill>
            </a:endParaRPr>
          </a:p>
          <a:p>
            <a:pPr marL="341313" indent="-341313" algn="l">
              <a:buFont typeface="+mj-lt"/>
              <a:buAutoNum type="arabicPeriod"/>
              <a:defRPr/>
            </a:pPr>
            <a:endParaRPr lang="en-US" sz="2400" dirty="0" smtClean="0">
              <a:solidFill>
                <a:schemeClr val="bg1"/>
              </a:solidFill>
            </a:endParaRPr>
          </a:p>
          <a:p>
            <a:pPr marL="341313" indent="-341313" algn="l">
              <a:buFont typeface="+mj-lt"/>
              <a:buAutoNum type="arabicPeriod"/>
              <a:defRPr/>
            </a:pPr>
            <a:r>
              <a:rPr lang="en-US" sz="2400" dirty="0" smtClean="0">
                <a:solidFill>
                  <a:schemeClr val="tx1">
                    <a:lumMod val="75000"/>
                    <a:lumOff val="25000"/>
                  </a:schemeClr>
                </a:solidFill>
              </a:rPr>
              <a:t>117</a:t>
            </a:r>
            <a:r>
              <a:rPr lang="en-US" sz="2400" baseline="30000" dirty="0" smtClean="0">
                <a:solidFill>
                  <a:schemeClr val="tx1">
                    <a:lumMod val="75000"/>
                    <a:lumOff val="25000"/>
                  </a:schemeClr>
                </a:solidFill>
              </a:rPr>
              <a:t>th</a:t>
            </a:r>
            <a:r>
              <a:rPr lang="en-US" sz="2400" dirty="0" smtClean="0">
                <a:solidFill>
                  <a:schemeClr val="tx1">
                    <a:lumMod val="75000"/>
                    <a:lumOff val="25000"/>
                  </a:schemeClr>
                </a:solidFill>
              </a:rPr>
              <a:t> Congress: House </a:t>
            </a:r>
            <a:r>
              <a:rPr lang="en-US" sz="2400" dirty="0" smtClean="0">
                <a:solidFill>
                  <a:schemeClr val="tx1">
                    <a:lumMod val="75000"/>
                    <a:lumOff val="25000"/>
                  </a:schemeClr>
                </a:solidFill>
              </a:rPr>
              <a:t>and Senate Appropriations Committees that fund invasive species </a:t>
            </a:r>
            <a:r>
              <a:rPr lang="en-US" sz="2400" dirty="0" smtClean="0">
                <a:solidFill>
                  <a:schemeClr val="tx1">
                    <a:lumMod val="75000"/>
                    <a:lumOff val="25000"/>
                  </a:schemeClr>
                </a:solidFill>
              </a:rPr>
              <a:t>activities </a:t>
            </a:r>
            <a:endParaRPr lang="en-US" sz="2400" dirty="0" smtClean="0">
              <a:solidFill>
                <a:schemeClr val="tx1">
                  <a:lumMod val="75000"/>
                  <a:lumOff val="25000"/>
                </a:schemeClr>
              </a:solidFill>
            </a:endParaRPr>
          </a:p>
          <a:p>
            <a:pPr marL="341313" indent="-341313" algn="l">
              <a:buFont typeface="+mj-lt"/>
              <a:buAutoNum type="arabicPeriod"/>
              <a:defRPr/>
            </a:pPr>
            <a:endParaRPr lang="en-US" sz="2400" dirty="0" smtClean="0">
              <a:solidFill>
                <a:schemeClr val="tx1">
                  <a:lumMod val="75000"/>
                  <a:lumOff val="25000"/>
                </a:schemeClr>
              </a:solidFill>
            </a:endParaRPr>
          </a:p>
          <a:p>
            <a:pPr marL="798513" lvl="1" indent="-341313" algn="l">
              <a:buFont typeface="Wingdings" pitchFamily="2" charset="2"/>
              <a:buChar char="§"/>
              <a:defRPr/>
            </a:pPr>
            <a:r>
              <a:rPr lang="en-US" sz="2200" dirty="0" smtClean="0">
                <a:solidFill>
                  <a:schemeClr val="tx1">
                    <a:lumMod val="75000"/>
                    <a:lumOff val="25000"/>
                  </a:schemeClr>
                </a:solidFill>
              </a:rPr>
              <a:t>Jurisdiction, </a:t>
            </a:r>
            <a:r>
              <a:rPr lang="en-US" sz="2200" dirty="0" smtClean="0">
                <a:solidFill>
                  <a:schemeClr val="tx1">
                    <a:lumMod val="75000"/>
                    <a:lumOff val="25000"/>
                  </a:schemeClr>
                </a:solidFill>
              </a:rPr>
              <a:t>Leaders, and Members</a:t>
            </a:r>
            <a:endParaRPr lang="en-US" sz="2200" dirty="0" smtClean="0">
              <a:solidFill>
                <a:schemeClr val="tx1">
                  <a:lumMod val="75000"/>
                  <a:lumOff val="25000"/>
                </a:schemeClr>
              </a:solidFill>
            </a:endParaRPr>
          </a:p>
          <a:p>
            <a:pPr marL="1255713" lvl="3" indent="-341313" algn="l">
              <a:buFont typeface="Arial" pitchFamily="34" charset="0"/>
              <a:buChar char="•"/>
              <a:defRPr/>
            </a:pPr>
            <a:r>
              <a:rPr lang="en-US" sz="2000" dirty="0" smtClean="0">
                <a:solidFill>
                  <a:schemeClr val="tx1">
                    <a:lumMod val="75000"/>
                    <a:lumOff val="25000"/>
                  </a:schemeClr>
                </a:solidFill>
              </a:rPr>
              <a:t>Agriculture</a:t>
            </a:r>
            <a:r>
              <a:rPr lang="en-US" sz="2000" dirty="0" smtClean="0">
                <a:solidFill>
                  <a:schemeClr val="tx1">
                    <a:lumMod val="75000"/>
                    <a:lumOff val="25000"/>
                  </a:schemeClr>
                </a:solidFill>
              </a:rPr>
              <a:t>, Rural Development, FDA &amp; Related ““</a:t>
            </a:r>
          </a:p>
          <a:p>
            <a:pPr marL="1255713" lvl="3" indent="-341313" algn="l">
              <a:buFont typeface="Arial" pitchFamily="34" charset="0"/>
              <a:buChar char="•"/>
              <a:defRPr/>
            </a:pPr>
            <a:r>
              <a:rPr lang="en-US" sz="2000" dirty="0" smtClean="0">
                <a:solidFill>
                  <a:schemeClr val="tx1">
                    <a:lumMod val="75000"/>
                    <a:lumOff val="25000"/>
                  </a:schemeClr>
                </a:solidFill>
              </a:rPr>
              <a:t>Commerce</a:t>
            </a:r>
            <a:r>
              <a:rPr lang="en-US" sz="2000" dirty="0" smtClean="0">
                <a:solidFill>
                  <a:schemeClr val="tx1">
                    <a:lumMod val="75000"/>
                    <a:lumOff val="25000"/>
                  </a:schemeClr>
                </a:solidFill>
              </a:rPr>
              <a:t>, Justice, and Science (CJS) &amp; Related </a:t>
            </a:r>
            <a:r>
              <a:rPr lang="en-US" sz="2000" dirty="0" smtClean="0">
                <a:solidFill>
                  <a:schemeClr val="tx1">
                    <a:lumMod val="75000"/>
                    <a:lumOff val="25000"/>
                  </a:schemeClr>
                </a:solidFill>
              </a:rPr>
              <a:t>“”</a:t>
            </a:r>
          </a:p>
          <a:p>
            <a:pPr marL="1255713" lvl="3" indent="-341313" algn="l">
              <a:buFont typeface="Arial" pitchFamily="34" charset="0"/>
              <a:buChar char="•"/>
              <a:defRPr/>
            </a:pPr>
            <a:r>
              <a:rPr lang="en-US" sz="2000" dirty="0" smtClean="0">
                <a:solidFill>
                  <a:schemeClr val="tx1">
                    <a:lumMod val="75000"/>
                    <a:lumOff val="25000"/>
                  </a:schemeClr>
                </a:solidFill>
              </a:rPr>
              <a:t>Energy and Water Development, &amp; Related “”</a:t>
            </a:r>
          </a:p>
          <a:p>
            <a:pPr marL="1255713" lvl="3" indent="-341313" algn="l">
              <a:buFont typeface="Arial" pitchFamily="34" charset="0"/>
              <a:buChar char="•"/>
              <a:defRPr/>
            </a:pPr>
            <a:r>
              <a:rPr lang="en-US" sz="2000" dirty="0" smtClean="0">
                <a:solidFill>
                  <a:schemeClr val="tx1">
                    <a:lumMod val="75000"/>
                    <a:lumOff val="25000"/>
                  </a:schemeClr>
                </a:solidFill>
              </a:rPr>
              <a:t>Interior</a:t>
            </a:r>
            <a:r>
              <a:rPr lang="en-US" sz="2000" dirty="0" smtClean="0">
                <a:solidFill>
                  <a:schemeClr val="tx1">
                    <a:lumMod val="75000"/>
                    <a:lumOff val="25000"/>
                  </a:schemeClr>
                </a:solidFill>
              </a:rPr>
              <a:t>, Environment &amp; Related Agencies</a:t>
            </a:r>
          </a:p>
          <a:p>
            <a:pPr marL="1255713" lvl="3" indent="-341313" algn="l">
              <a:defRPr/>
            </a:pPr>
            <a:endParaRPr lang="en-US" sz="2000" dirty="0" smtClean="0">
              <a:solidFill>
                <a:srgbClr val="FFFF00"/>
              </a:solidFill>
            </a:endParaRPr>
          </a:p>
          <a:p>
            <a:pPr marL="341313" indent="-341313" algn="l">
              <a:buFont typeface="+mj-lt"/>
              <a:buAutoNum type="arabicPeriod"/>
              <a:defRPr/>
            </a:pPr>
            <a:r>
              <a:rPr lang="en-US" sz="2400" dirty="0" smtClean="0">
                <a:solidFill>
                  <a:schemeClr val="bg1"/>
                </a:solidFill>
              </a:rPr>
              <a:t>Some Advocacy Tips</a:t>
            </a:r>
            <a:r>
              <a:rPr lang="en-US" sz="2400" dirty="0" smtClean="0">
                <a:solidFill>
                  <a:schemeClr val="bg1"/>
                </a:solidFill>
              </a:rPr>
              <a:t/>
            </a:r>
            <a:br>
              <a:rPr lang="en-US" sz="2400" dirty="0" smtClean="0">
                <a:solidFill>
                  <a:schemeClr val="bg1"/>
                </a:solidFill>
              </a:rPr>
            </a:br>
            <a:endParaRPr lang="en-US" sz="2400" dirty="0" smtClean="0">
              <a:solidFill>
                <a:schemeClr val="bg1"/>
              </a:solidFill>
            </a:endParaRPr>
          </a:p>
        </p:txBody>
      </p:sp>
    </p:spTree>
    <p:extLst>
      <p:ext uri="{BB962C8B-B14F-4D97-AF65-F5344CB8AC3E}">
        <p14:creationId xmlns="" xmlns:p14="http://schemas.microsoft.com/office/powerpoint/2010/main" val="8397661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295400"/>
            <a:ext cx="7772400" cy="2769989"/>
          </a:xfrm>
          <a:prstGeom prst="rect">
            <a:avLst/>
          </a:prstGeom>
          <a:noFill/>
        </p:spPr>
        <p:txBody>
          <a:bodyPr wrap="square" tIns="91440" bIns="91440">
            <a:spAutoFit/>
          </a:bodyPr>
          <a:lstStyle/>
          <a:p>
            <a:pPr marL="514350" indent="-514350" algn="l">
              <a:buFont typeface="+mj-lt"/>
              <a:buAutoNum type="arabicPeriod"/>
              <a:defRPr/>
            </a:pPr>
            <a:r>
              <a:rPr lang="en-US" sz="2400" dirty="0" smtClean="0">
                <a:solidFill>
                  <a:schemeClr val="bg1"/>
                </a:solidFill>
              </a:rPr>
              <a:t>Do your homework: </a:t>
            </a:r>
            <a:r>
              <a:rPr lang="en-US" sz="2400" dirty="0" smtClean="0">
                <a:solidFill>
                  <a:schemeClr val="bg1"/>
                </a:solidFill>
                <a:hlinkClick r:id="rId2"/>
              </a:rPr>
              <a:t>www.congress.gov</a:t>
            </a:r>
            <a:r>
              <a:rPr lang="en-US" sz="2400" dirty="0" smtClean="0">
                <a:solidFill>
                  <a:schemeClr val="bg1"/>
                </a:solidFill>
              </a:rPr>
              <a:t> </a:t>
            </a:r>
          </a:p>
          <a:p>
            <a:pPr marL="514350" indent="-514350" algn="l">
              <a:buFont typeface="+mj-lt"/>
              <a:buAutoNum type="arabicPeriod"/>
              <a:defRPr/>
            </a:pPr>
            <a:r>
              <a:rPr lang="en-US" sz="2400" dirty="0" smtClean="0">
                <a:solidFill>
                  <a:schemeClr val="bg1"/>
                </a:solidFill>
              </a:rPr>
              <a:t>Try to schedule a week or two in advance</a:t>
            </a:r>
            <a:endParaRPr lang="en-US" sz="2400" dirty="0" smtClean="0">
              <a:solidFill>
                <a:schemeClr val="bg1"/>
              </a:solidFill>
            </a:endParaRPr>
          </a:p>
          <a:p>
            <a:pPr marL="514350" indent="-514350" algn="l">
              <a:buFont typeface="+mj-lt"/>
              <a:buAutoNum type="arabicPeriod"/>
              <a:defRPr/>
            </a:pPr>
            <a:r>
              <a:rPr lang="en-US" sz="2400" dirty="0" smtClean="0">
                <a:solidFill>
                  <a:schemeClr val="bg1"/>
                </a:solidFill>
              </a:rPr>
              <a:t>Always introduce yourself</a:t>
            </a:r>
          </a:p>
          <a:p>
            <a:pPr marL="514350" indent="-514350" algn="l">
              <a:buFont typeface="+mj-lt"/>
              <a:buAutoNum type="arabicPeriod"/>
              <a:defRPr/>
            </a:pPr>
            <a:r>
              <a:rPr lang="en-US" sz="2400" dirty="0" smtClean="0">
                <a:solidFill>
                  <a:schemeClr val="bg1"/>
                </a:solidFill>
              </a:rPr>
              <a:t>Be concise- try to stick to 3 main points</a:t>
            </a:r>
          </a:p>
          <a:p>
            <a:pPr marL="514350" indent="-514350" algn="l">
              <a:buFont typeface="+mj-lt"/>
              <a:buAutoNum type="arabicPeriod"/>
              <a:defRPr/>
            </a:pPr>
            <a:r>
              <a:rPr lang="en-US" sz="2400" dirty="0" smtClean="0">
                <a:solidFill>
                  <a:schemeClr val="bg1"/>
                </a:solidFill>
              </a:rPr>
              <a:t>Use personal stories if possible</a:t>
            </a:r>
          </a:p>
          <a:p>
            <a:pPr marL="514350" indent="-514350" algn="l">
              <a:buFont typeface="+mj-lt"/>
              <a:buAutoNum type="arabicPeriod"/>
              <a:defRPr/>
            </a:pPr>
            <a:r>
              <a:rPr lang="en-US" sz="2400" dirty="0" smtClean="0">
                <a:solidFill>
                  <a:schemeClr val="bg1"/>
                </a:solidFill>
              </a:rPr>
              <a:t>Be honest. If you don’t know, don’t make it </a:t>
            </a:r>
            <a:r>
              <a:rPr lang="en-US" sz="2400" dirty="0" smtClean="0">
                <a:solidFill>
                  <a:schemeClr val="bg1"/>
                </a:solidFill>
              </a:rPr>
              <a:t>up!</a:t>
            </a:r>
          </a:p>
          <a:p>
            <a:pPr marL="514350" indent="-514350" algn="l">
              <a:buFont typeface="+mj-lt"/>
              <a:buAutoNum type="arabicPeriod"/>
              <a:defRPr/>
            </a:pPr>
            <a:r>
              <a:rPr lang="en-US" sz="2400" dirty="0" smtClean="0">
                <a:solidFill>
                  <a:schemeClr val="bg1"/>
                </a:solidFill>
              </a:rPr>
              <a:t>Follow up with a thank you and any requested info</a:t>
            </a:r>
            <a:endParaRPr lang="en-US" sz="2400" dirty="0" smtClean="0">
              <a:solidFill>
                <a:schemeClr val="bg1"/>
              </a:solidFill>
            </a:endParaRPr>
          </a:p>
        </p:txBody>
      </p:sp>
      <p:sp>
        <p:nvSpPr>
          <p:cNvPr id="5123" name="Rectangle 7"/>
          <p:cNvSpPr>
            <a:spLocks noChangeArrowheads="1"/>
          </p:cNvSpPr>
          <p:nvPr/>
        </p:nvSpPr>
        <p:spPr bwMode="auto">
          <a:xfrm>
            <a:off x="457200" y="0"/>
            <a:ext cx="8229600" cy="1022350"/>
          </a:xfrm>
          <a:prstGeom prst="rect">
            <a:avLst/>
          </a:prstGeom>
          <a:noFill/>
          <a:ln w="9525">
            <a:noFill/>
            <a:miter lim="800000"/>
            <a:headEnd/>
            <a:tailEnd/>
          </a:ln>
        </p:spPr>
        <p:txBody>
          <a:bodyPr anchor="ctr"/>
          <a:lstStyle/>
          <a:p>
            <a:r>
              <a:rPr lang="en-US" altLang="en-US" sz="3600" dirty="0" smtClean="0">
                <a:solidFill>
                  <a:srgbClr val="FFFF00"/>
                </a:solidFill>
              </a:rPr>
              <a:t>Virtual Meetings are the New Norm</a:t>
            </a:r>
            <a:endParaRPr lang="en-US" altLang="en-US" sz="3600" dirty="0">
              <a:solidFill>
                <a:srgbClr val="FFFF00"/>
              </a:solidFill>
            </a:endParaRPr>
          </a:p>
        </p:txBody>
      </p:sp>
      <p:sp>
        <p:nvSpPr>
          <p:cNvPr id="5124" name="Rectangle 5"/>
          <p:cNvSpPr>
            <a:spLocks noChangeArrowheads="1"/>
          </p:cNvSpPr>
          <p:nvPr/>
        </p:nvSpPr>
        <p:spPr bwMode="auto">
          <a:xfrm>
            <a:off x="0" y="838200"/>
            <a:ext cx="823595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p>
            <a:endParaRPr lang="en-US" altLang="en-US" dirty="0"/>
          </a:p>
        </p:txBody>
      </p:sp>
    </p:spTree>
    <p:extLst>
      <p:ext uri="{BB962C8B-B14F-4D97-AF65-F5344CB8AC3E}">
        <p14:creationId xmlns="" xmlns:p14="http://schemas.microsoft.com/office/powerpoint/2010/main" val="8397661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457200" y="152400"/>
            <a:ext cx="8229600" cy="1022350"/>
          </a:xfrm>
          <a:prstGeom prst="rect">
            <a:avLst/>
          </a:prstGeom>
          <a:noFill/>
          <a:ln w="9525">
            <a:noFill/>
            <a:miter lim="800000"/>
            <a:headEnd/>
            <a:tailEnd/>
          </a:ln>
        </p:spPr>
        <p:txBody>
          <a:bodyPr anchor="ctr"/>
          <a:lstStyle/>
          <a:p>
            <a:r>
              <a:rPr lang="en-US" altLang="en-US" sz="3200" dirty="0" smtClean="0">
                <a:solidFill>
                  <a:srgbClr val="FFFF00"/>
                </a:solidFill>
              </a:rPr>
              <a:t>Invasives Species Spending by Federal Land Management Agencies </a:t>
            </a:r>
            <a:endParaRPr lang="en-US" altLang="en-US" sz="3200" dirty="0">
              <a:solidFill>
                <a:srgbClr val="FFFF00"/>
              </a:solidFill>
            </a:endParaRPr>
          </a:p>
        </p:txBody>
      </p:sp>
      <p:sp>
        <p:nvSpPr>
          <p:cNvPr id="5124" name="Rectangle 5"/>
          <p:cNvSpPr>
            <a:spLocks noChangeArrowheads="1"/>
          </p:cNvSpPr>
          <p:nvPr/>
        </p:nvSpPr>
        <p:spPr bwMode="auto">
          <a:xfrm>
            <a:off x="0" y="1295400"/>
            <a:ext cx="823595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p>
            <a:endParaRPr lang="en-US" altLang="en-US" dirty="0"/>
          </a:p>
        </p:txBody>
      </p:sp>
      <p:graphicFrame>
        <p:nvGraphicFramePr>
          <p:cNvPr id="7" name="Table 6"/>
          <p:cNvGraphicFramePr>
            <a:graphicFrameLocks noGrp="1"/>
          </p:cNvGraphicFramePr>
          <p:nvPr/>
        </p:nvGraphicFramePr>
        <p:xfrm>
          <a:off x="554703" y="1828799"/>
          <a:ext cx="7674897" cy="4055977"/>
        </p:xfrm>
        <a:graphic>
          <a:graphicData uri="http://schemas.openxmlformats.org/drawingml/2006/table">
            <a:tbl>
              <a:tblPr/>
              <a:tblGrid>
                <a:gridCol w="4046132"/>
                <a:gridCol w="1217317"/>
                <a:gridCol w="1304269"/>
                <a:gridCol w="1107179"/>
              </a:tblGrid>
              <a:tr h="523596">
                <a:tc>
                  <a:txBody>
                    <a:bodyPr/>
                    <a:lstStyle/>
                    <a:p>
                      <a:pPr marL="0" marR="0">
                        <a:lnSpc>
                          <a:spcPct val="115000"/>
                        </a:lnSpc>
                        <a:spcBef>
                          <a:spcPts val="0"/>
                        </a:spcBef>
                        <a:spcAft>
                          <a:spcPts val="0"/>
                        </a:spcAft>
                      </a:pPr>
                      <a:endParaRPr lang="en-US" sz="2000" b="1" dirty="0">
                        <a:solidFill>
                          <a:schemeClr val="bg1"/>
                        </a:solidFill>
                        <a:latin typeface="Times New Roman"/>
                        <a:ea typeface="Times New Roman"/>
                      </a:endParaRPr>
                    </a:p>
                  </a:txBody>
                  <a:tcPr marL="68580" marR="68580" marT="0" marB="0" anchor="ctr">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solidFill>
                            <a:schemeClr val="bg1"/>
                          </a:solidFill>
                          <a:latin typeface="Times New Roman"/>
                          <a:ea typeface="Times New Roman"/>
                        </a:rPr>
                        <a:t>Acres</a:t>
                      </a:r>
                      <a:endParaRPr lang="en-US" sz="2000" b="1" dirty="0">
                        <a:solidFill>
                          <a:schemeClr val="bg1"/>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solidFill>
                            <a:srgbClr val="00B050"/>
                          </a:solidFill>
                          <a:latin typeface="Times New Roman"/>
                          <a:ea typeface="Times New Roman"/>
                        </a:rPr>
                        <a:t>Spending</a:t>
                      </a: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solidFill>
                            <a:srgbClr val="FF6600"/>
                          </a:solidFill>
                          <a:latin typeface="Times New Roman"/>
                          <a:ea typeface="Times New Roman"/>
                        </a:rPr>
                        <a:t>$/Acre</a:t>
                      </a:r>
                      <a:endParaRPr lang="en-US" sz="2000" b="1" dirty="0">
                        <a:solidFill>
                          <a:srgbClr val="FF660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390805">
                <a:tc>
                  <a:txBody>
                    <a:bodyPr/>
                    <a:lstStyle/>
                    <a:p>
                      <a:pPr marL="0" marR="0">
                        <a:lnSpc>
                          <a:spcPct val="115000"/>
                        </a:lnSpc>
                        <a:spcBef>
                          <a:spcPts val="0"/>
                        </a:spcBef>
                        <a:spcAft>
                          <a:spcPts val="0"/>
                        </a:spcAft>
                      </a:pPr>
                      <a:endParaRPr lang="en-US" sz="2000" dirty="0">
                        <a:solidFill>
                          <a:schemeClr val="bg1"/>
                        </a:solidFill>
                        <a:latin typeface="Times New Roman"/>
                        <a:ea typeface="Times New Roman"/>
                      </a:endParaRPr>
                    </a:p>
                  </a:txBody>
                  <a:tcPr marL="68580" marR="68580" marT="0" marB="0" anchor="ctr">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2000" dirty="0" smtClean="0">
                          <a:solidFill>
                            <a:schemeClr val="bg1"/>
                          </a:solidFill>
                          <a:latin typeface="Times New Roman"/>
                          <a:ea typeface="Times New Roman"/>
                        </a:rPr>
                        <a:t>------- millions ------</a:t>
                      </a:r>
                      <a:endParaRPr lang="en-US" sz="2000" dirty="0">
                        <a:solidFill>
                          <a:schemeClr val="bg1"/>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2000" dirty="0" smtClean="0">
                        <a:solidFill>
                          <a:srgbClr val="00B050"/>
                        </a:solidFill>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000" dirty="0">
                        <a:solidFill>
                          <a:srgbClr val="FF660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523596">
                <a:tc>
                  <a:txBody>
                    <a:bodyPr/>
                    <a:lstStyle/>
                    <a:p>
                      <a:pPr marL="0" marR="0">
                        <a:lnSpc>
                          <a:spcPct val="115000"/>
                        </a:lnSpc>
                        <a:spcBef>
                          <a:spcPts val="0"/>
                        </a:spcBef>
                        <a:spcAft>
                          <a:spcPts val="0"/>
                        </a:spcAft>
                      </a:pPr>
                      <a:r>
                        <a:rPr lang="en-US" sz="2000" baseline="0" dirty="0" smtClean="0">
                          <a:solidFill>
                            <a:schemeClr val="bg2"/>
                          </a:solidFill>
                          <a:latin typeface="Times New Roman"/>
                          <a:ea typeface="Times New Roman"/>
                        </a:rPr>
                        <a:t>Dept. of Defense</a:t>
                      </a:r>
                      <a:endParaRPr lang="en-US" sz="2000" dirty="0">
                        <a:solidFill>
                          <a:schemeClr val="bg2"/>
                        </a:solidFill>
                        <a:latin typeface="Times New Roman"/>
                        <a:ea typeface="Times New Roman"/>
                      </a:endParaRPr>
                    </a:p>
                  </a:txBody>
                  <a:tcPr marL="68580" marR="68580" marT="0" marB="0" anchor="ctr">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chemeClr val="bg2"/>
                          </a:solidFill>
                          <a:latin typeface="Times New Roman"/>
                          <a:ea typeface="Times New Roman"/>
                        </a:rPr>
                        <a:t>8.8</a:t>
                      </a:r>
                      <a:endParaRPr lang="en-US" sz="2000" dirty="0">
                        <a:solidFill>
                          <a:schemeClr val="bg2"/>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chemeClr val="bg2"/>
                          </a:solidFill>
                          <a:latin typeface="Times New Roman"/>
                          <a:ea typeface="Times New Roman"/>
                        </a:rPr>
                        <a:t>$140</a:t>
                      </a:r>
                      <a:endParaRPr lang="en-US" sz="2000" dirty="0">
                        <a:solidFill>
                          <a:schemeClr val="bg2"/>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chemeClr val="bg2"/>
                          </a:solidFill>
                          <a:latin typeface="Times New Roman"/>
                          <a:ea typeface="Times New Roman"/>
                        </a:rPr>
                        <a:t>$15.91</a:t>
                      </a:r>
                      <a:endParaRPr lang="en-US" sz="2000" dirty="0">
                        <a:solidFill>
                          <a:schemeClr val="bg2"/>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523596">
                <a:tc>
                  <a:txBody>
                    <a:bodyPr/>
                    <a:lstStyle/>
                    <a:p>
                      <a:pPr marL="0" marR="0">
                        <a:lnSpc>
                          <a:spcPct val="115000"/>
                        </a:lnSpc>
                        <a:spcBef>
                          <a:spcPts val="0"/>
                        </a:spcBef>
                        <a:spcAft>
                          <a:spcPts val="0"/>
                        </a:spcAft>
                      </a:pPr>
                      <a:r>
                        <a:rPr lang="en-US" sz="2000" dirty="0" smtClean="0">
                          <a:solidFill>
                            <a:schemeClr val="bg2"/>
                          </a:solidFill>
                          <a:latin typeface="Times New Roman"/>
                          <a:ea typeface="Times New Roman"/>
                        </a:rPr>
                        <a:t>USDA- Forest</a:t>
                      </a:r>
                      <a:r>
                        <a:rPr lang="en-US" sz="2000" baseline="0" dirty="0" smtClean="0">
                          <a:solidFill>
                            <a:schemeClr val="bg2"/>
                          </a:solidFill>
                          <a:latin typeface="Times New Roman"/>
                          <a:ea typeface="Times New Roman"/>
                        </a:rPr>
                        <a:t> Service</a:t>
                      </a:r>
                      <a:endParaRPr lang="en-US" sz="2000" dirty="0">
                        <a:solidFill>
                          <a:schemeClr val="bg2"/>
                        </a:solidFill>
                        <a:latin typeface="Times New Roman"/>
                        <a:ea typeface="Times New Roman"/>
                      </a:endParaRPr>
                    </a:p>
                  </a:txBody>
                  <a:tcPr marL="68580" marR="68580" marT="0" marB="0" anchor="ctr">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chemeClr val="bg2"/>
                          </a:solidFill>
                          <a:latin typeface="Times New Roman"/>
                          <a:ea typeface="Times New Roman"/>
                        </a:rPr>
                        <a:t>192.9</a:t>
                      </a:r>
                      <a:endParaRPr lang="en-US" sz="2000" dirty="0">
                        <a:solidFill>
                          <a:schemeClr val="bg2"/>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chemeClr val="bg2"/>
                          </a:solidFill>
                          <a:latin typeface="Times New Roman"/>
                          <a:ea typeface="Times New Roman"/>
                        </a:rPr>
                        <a:t>$1,334</a:t>
                      </a:r>
                      <a:endParaRPr lang="en-US" sz="2000" dirty="0">
                        <a:solidFill>
                          <a:schemeClr val="bg2"/>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chemeClr val="bg2"/>
                          </a:solidFill>
                          <a:latin typeface="Times New Roman"/>
                          <a:ea typeface="Times New Roman"/>
                        </a:rPr>
                        <a:t>$6.92</a:t>
                      </a:r>
                      <a:endParaRPr lang="en-US" sz="2000" dirty="0">
                        <a:solidFill>
                          <a:schemeClr val="bg2"/>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Dept. of the Interior</a:t>
                      </a:r>
                      <a:endParaRPr lang="en-US" sz="2000" dirty="0">
                        <a:solidFill>
                          <a:schemeClr val="bg1"/>
                        </a:solidFill>
                        <a:latin typeface="Times New Roman"/>
                        <a:ea typeface="Times New Roman"/>
                      </a:endParaRPr>
                    </a:p>
                  </a:txBody>
                  <a:tcPr marL="68580" marR="68580" marT="0" marB="0" anchor="ctr">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chemeClr val="bg1"/>
                          </a:solidFill>
                          <a:latin typeface="Times New Roman"/>
                          <a:ea typeface="Times New Roman"/>
                        </a:rPr>
                        <a:t>413.5</a:t>
                      </a:r>
                      <a:endParaRPr lang="en-US" sz="2000" dirty="0">
                        <a:solidFill>
                          <a:schemeClr val="bg1"/>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00B050"/>
                          </a:solidFill>
                          <a:latin typeface="Times New Roman"/>
                          <a:ea typeface="Times New Roman"/>
                        </a:rPr>
                        <a:t>$107</a:t>
                      </a:r>
                      <a:endParaRPr lang="en-US" sz="2000" dirty="0">
                        <a:solidFill>
                          <a:srgbClr val="00B05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FF6600"/>
                          </a:solidFill>
                          <a:latin typeface="Times New Roman"/>
                          <a:ea typeface="Times New Roman"/>
                        </a:rPr>
                        <a:t>$0.26</a:t>
                      </a:r>
                      <a:endParaRPr lang="en-US" sz="2000" dirty="0">
                        <a:solidFill>
                          <a:srgbClr val="FF660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523596">
                <a:tc>
                  <a:txBody>
                    <a:bodyPr/>
                    <a:lstStyle/>
                    <a:p>
                      <a:pPr marL="0" marR="0">
                        <a:lnSpc>
                          <a:spcPct val="115000"/>
                        </a:lnSpc>
                        <a:spcBef>
                          <a:spcPts val="0"/>
                        </a:spcBef>
                        <a:spcAft>
                          <a:spcPts val="0"/>
                        </a:spcAft>
                      </a:pPr>
                      <a:r>
                        <a:rPr lang="en-US" sz="2000" dirty="0" smtClean="0">
                          <a:solidFill>
                            <a:srgbClr val="FFFF00"/>
                          </a:solidFill>
                          <a:latin typeface="Times New Roman"/>
                          <a:ea typeface="Times New Roman"/>
                        </a:rPr>
                        <a:t>       Fish and Wildlife Service</a:t>
                      </a:r>
                      <a:endParaRPr lang="en-US" sz="2000" dirty="0">
                        <a:solidFill>
                          <a:srgbClr val="FFFF00"/>
                        </a:solidFill>
                        <a:latin typeface="Times New Roman"/>
                        <a:ea typeface="Times New Roman"/>
                      </a:endParaRPr>
                    </a:p>
                  </a:txBody>
                  <a:tcPr marL="68580" marR="68580" marT="0" marB="0" anchor="ctr">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FFFF00"/>
                          </a:solidFill>
                          <a:latin typeface="Times New Roman"/>
                          <a:ea typeface="Times New Roman"/>
                        </a:rPr>
                        <a:t>89.2</a:t>
                      </a:r>
                      <a:endParaRPr lang="en-US" sz="2000" dirty="0">
                        <a:solidFill>
                          <a:srgbClr val="FFFF0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00B050"/>
                          </a:solidFill>
                          <a:latin typeface="Times New Roman"/>
                          <a:ea typeface="Times New Roman"/>
                        </a:rPr>
                        <a:t>$35</a:t>
                      </a:r>
                      <a:endParaRPr lang="en-US" sz="2000" dirty="0">
                        <a:solidFill>
                          <a:srgbClr val="00B05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FF6600"/>
                          </a:solidFill>
                          <a:latin typeface="Times New Roman"/>
                          <a:ea typeface="Times New Roman"/>
                        </a:rPr>
                        <a:t>$0.39</a:t>
                      </a:r>
                      <a:endParaRPr lang="en-US" sz="2000" dirty="0">
                        <a:solidFill>
                          <a:srgbClr val="FF660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523596">
                <a:tc>
                  <a:txBody>
                    <a:bodyPr/>
                    <a:lstStyle/>
                    <a:p>
                      <a:pPr marL="0" marR="0">
                        <a:lnSpc>
                          <a:spcPct val="115000"/>
                        </a:lnSpc>
                        <a:spcBef>
                          <a:spcPts val="0"/>
                        </a:spcBef>
                        <a:spcAft>
                          <a:spcPts val="0"/>
                        </a:spcAft>
                      </a:pPr>
                      <a:r>
                        <a:rPr lang="en-US" sz="2000" dirty="0" smtClean="0">
                          <a:solidFill>
                            <a:srgbClr val="FFFF00"/>
                          </a:solidFill>
                          <a:latin typeface="Times New Roman"/>
                          <a:ea typeface="Times New Roman"/>
                        </a:rPr>
                        <a:t>       National Park Service</a:t>
                      </a:r>
                      <a:endParaRPr lang="en-US" sz="2000" dirty="0">
                        <a:solidFill>
                          <a:srgbClr val="FFFF00"/>
                        </a:solidFill>
                        <a:latin typeface="Times New Roman"/>
                        <a:ea typeface="Times New Roman"/>
                      </a:endParaRPr>
                    </a:p>
                  </a:txBody>
                  <a:tcPr marL="68580" marR="68580" marT="0" marB="0" anchor="ctr">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FFFF00"/>
                          </a:solidFill>
                          <a:latin typeface="Times New Roman"/>
                          <a:ea typeface="Times New Roman"/>
                        </a:rPr>
                        <a:t>79.9</a:t>
                      </a:r>
                      <a:endParaRPr lang="en-US" sz="2000" dirty="0">
                        <a:solidFill>
                          <a:srgbClr val="FFFF0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00B050"/>
                          </a:solidFill>
                          <a:latin typeface="Times New Roman"/>
                          <a:ea typeface="Times New Roman"/>
                        </a:rPr>
                        <a:t>$20</a:t>
                      </a:r>
                      <a:endParaRPr lang="en-US" sz="2000" dirty="0">
                        <a:solidFill>
                          <a:srgbClr val="00B05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FF6600"/>
                          </a:solidFill>
                          <a:latin typeface="Times New Roman"/>
                          <a:ea typeface="Times New Roman"/>
                        </a:rPr>
                        <a:t>$0.25</a:t>
                      </a:r>
                      <a:endParaRPr lang="en-US" sz="2000" dirty="0">
                        <a:solidFill>
                          <a:srgbClr val="FF660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523596">
                <a:tc>
                  <a:txBody>
                    <a:bodyPr/>
                    <a:lstStyle/>
                    <a:p>
                      <a:pPr marL="0" marR="0">
                        <a:lnSpc>
                          <a:spcPct val="115000"/>
                        </a:lnSpc>
                        <a:spcBef>
                          <a:spcPts val="0"/>
                        </a:spcBef>
                        <a:spcAft>
                          <a:spcPts val="0"/>
                        </a:spcAft>
                      </a:pPr>
                      <a:r>
                        <a:rPr lang="en-US" sz="2000" dirty="0" smtClean="0">
                          <a:solidFill>
                            <a:srgbClr val="FFFF00"/>
                          </a:solidFill>
                          <a:latin typeface="Times New Roman"/>
                          <a:ea typeface="Times New Roman"/>
                        </a:rPr>
                        <a:t>       Bureau of Land Management</a:t>
                      </a:r>
                      <a:endParaRPr lang="en-US" sz="2000" dirty="0">
                        <a:solidFill>
                          <a:srgbClr val="FFFF00"/>
                        </a:solidFill>
                        <a:latin typeface="Times New Roman"/>
                        <a:ea typeface="Times New Roman"/>
                      </a:endParaRPr>
                    </a:p>
                  </a:txBody>
                  <a:tcPr marL="68580" marR="68580" marT="0" marB="0" anchor="ctr">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FFFF00"/>
                          </a:solidFill>
                          <a:latin typeface="Times New Roman"/>
                          <a:ea typeface="Times New Roman"/>
                        </a:rPr>
                        <a:t>244.4</a:t>
                      </a:r>
                      <a:endParaRPr lang="en-US" sz="2000" dirty="0">
                        <a:solidFill>
                          <a:srgbClr val="FFFF0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00B050"/>
                          </a:solidFill>
                          <a:latin typeface="Times New Roman"/>
                          <a:ea typeface="Times New Roman"/>
                        </a:rPr>
                        <a:t>$15</a:t>
                      </a:r>
                      <a:endParaRPr lang="en-US" sz="2000" dirty="0">
                        <a:solidFill>
                          <a:srgbClr val="00B05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FF6600"/>
                          </a:solidFill>
                          <a:latin typeface="Times New Roman"/>
                          <a:ea typeface="Times New Roman"/>
                        </a:rPr>
                        <a:t>$0.06</a:t>
                      </a:r>
                      <a:endParaRPr lang="en-US" sz="2000" dirty="0">
                        <a:solidFill>
                          <a:srgbClr val="FF660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8397661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0" y="152400"/>
            <a:ext cx="9144000" cy="838200"/>
          </a:xfrm>
        </p:spPr>
        <p:txBody>
          <a:bodyPr/>
          <a:lstStyle/>
          <a:p>
            <a:pPr eaLnBrk="1" hangingPunct="1"/>
            <a:r>
              <a:rPr lang="en-US" altLang="en-US" sz="3600" dirty="0" smtClean="0">
                <a:solidFill>
                  <a:srgbClr val="FFFF00"/>
                </a:solidFill>
              </a:rPr>
              <a:t>Thank You!</a:t>
            </a:r>
          </a:p>
        </p:txBody>
      </p:sp>
      <p:sp>
        <p:nvSpPr>
          <p:cNvPr id="4102" name="Rectangle 3"/>
          <p:cNvSpPr>
            <a:spLocks noChangeArrowheads="1"/>
          </p:cNvSpPr>
          <p:nvPr/>
        </p:nvSpPr>
        <p:spPr bwMode="auto">
          <a:xfrm>
            <a:off x="685800" y="130175"/>
            <a:ext cx="7772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4400" dirty="0">
              <a:solidFill>
                <a:srgbClr val="FFFF00"/>
              </a:solidFill>
            </a:endParaRPr>
          </a:p>
        </p:txBody>
      </p:sp>
      <p:sp>
        <p:nvSpPr>
          <p:cNvPr id="4103" name="Rectangle 4"/>
          <p:cNvSpPr>
            <a:spLocks noChangeArrowheads="1"/>
          </p:cNvSpPr>
          <p:nvPr/>
        </p:nvSpPr>
        <p:spPr bwMode="auto">
          <a:xfrm>
            <a:off x="304800" y="1295400"/>
            <a:ext cx="83820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n-US" altLang="en-US" sz="2000" dirty="0">
                <a:solidFill>
                  <a:srgbClr val="FFC000"/>
                </a:solidFill>
              </a:rPr>
              <a:t>Lee Van </a:t>
            </a:r>
            <a:r>
              <a:rPr lang="en-US" altLang="en-US" sz="2000" dirty="0" smtClean="0">
                <a:solidFill>
                  <a:srgbClr val="FFC000"/>
                </a:solidFill>
              </a:rPr>
              <a:t>Wychen</a:t>
            </a:r>
          </a:p>
          <a:p>
            <a:pPr algn="ctr" eaLnBrk="1" hangingPunct="1">
              <a:buFontTx/>
              <a:buNone/>
            </a:pPr>
            <a:r>
              <a:rPr lang="en-US" altLang="en-US" sz="2000" dirty="0" smtClean="0">
                <a:solidFill>
                  <a:srgbClr val="FFC000"/>
                </a:solidFill>
                <a:hlinkClick r:id="rId3"/>
              </a:rPr>
              <a:t>Lee.VanWychen@wssa.net</a:t>
            </a:r>
            <a:r>
              <a:rPr lang="en-US" altLang="en-US" sz="2000" dirty="0" smtClean="0">
                <a:solidFill>
                  <a:srgbClr val="FFC000"/>
                </a:solidFill>
              </a:rPr>
              <a:t>   </a:t>
            </a:r>
            <a:endParaRPr lang="en-US" altLang="en-US" sz="2000" dirty="0" smtClean="0">
              <a:solidFill>
                <a:srgbClr val="FFC000"/>
              </a:solidFill>
            </a:endParaRPr>
          </a:p>
          <a:p>
            <a:pPr algn="ctr" eaLnBrk="1" hangingPunct="1">
              <a:buFontTx/>
              <a:buNone/>
            </a:pPr>
            <a:r>
              <a:rPr lang="en-US" altLang="en-US" sz="2000" dirty="0" smtClean="0">
                <a:solidFill>
                  <a:srgbClr val="FFC000"/>
                </a:solidFill>
              </a:rPr>
              <a:t>Cell: 202-746-4686</a:t>
            </a:r>
            <a:endParaRPr lang="en-US" altLang="en-US" sz="2000" dirty="0">
              <a:solidFill>
                <a:srgbClr val="FFC000"/>
              </a:solidFill>
            </a:endParaRPr>
          </a:p>
        </p:txBody>
      </p:sp>
      <p:grpSp>
        <p:nvGrpSpPr>
          <p:cNvPr id="14" name="Group 13"/>
          <p:cNvGrpSpPr/>
          <p:nvPr/>
        </p:nvGrpSpPr>
        <p:grpSpPr>
          <a:xfrm>
            <a:off x="3262412" y="5257800"/>
            <a:ext cx="2834640" cy="1508760"/>
            <a:chOff x="3262412" y="5257800"/>
            <a:chExt cx="2834640" cy="1508760"/>
          </a:xfrm>
        </p:grpSpPr>
        <p:sp>
          <p:nvSpPr>
            <p:cNvPr id="15" name="Rectangle 11"/>
            <p:cNvSpPr>
              <a:spLocks noChangeAspect="1" noChangeArrowheads="1"/>
            </p:cNvSpPr>
            <p:nvPr/>
          </p:nvSpPr>
          <p:spPr bwMode="auto">
            <a:xfrm>
              <a:off x="3280296" y="5269523"/>
              <a:ext cx="2656661" cy="1497037"/>
            </a:xfrm>
            <a:prstGeom prst="rect">
              <a:avLst/>
            </a:prstGeom>
            <a:solidFill>
              <a:srgbClr val="FFCC99"/>
            </a:solidFill>
            <a:ln w="6350" algn="ctr">
              <a:noFill/>
              <a:miter lim="800000"/>
              <a:headEnd/>
              <a:tailEnd/>
            </a:ln>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p>
          </p:txBody>
        </p:sp>
        <p:pic>
          <p:nvPicPr>
            <p:cNvPr id="16" name="Picture 12" descr="SWS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07177" y="5509580"/>
              <a:ext cx="2399789" cy="1244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tangle 13"/>
            <p:cNvSpPr>
              <a:spLocks noChangeArrowheads="1"/>
            </p:cNvSpPr>
            <p:nvPr/>
          </p:nvSpPr>
          <p:spPr bwMode="auto">
            <a:xfrm>
              <a:off x="3262412" y="5257800"/>
              <a:ext cx="2834640" cy="298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lgn="ctr">
                  <a:solidFill>
                    <a:srgbClr val="000000"/>
                  </a:solidFill>
                  <a:miter lim="800000"/>
                  <a:headEnd/>
                  <a:tailEnd/>
                </a14:hiddenLine>
              </a:ext>
            </a:extLst>
          </p:spPr>
          <p:txBody>
            <a:bodyPr wrap="none" anchor="ct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300" b="1" dirty="0">
                  <a:solidFill>
                    <a:srgbClr val="009900"/>
                  </a:solidFill>
                </a:rPr>
                <a:t>Southern Weed Science Society </a:t>
              </a:r>
            </a:p>
          </p:txBody>
        </p:sp>
      </p:grpSp>
      <p:pic>
        <p:nvPicPr>
          <p:cNvPr id="18"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l="3999" r="3999"/>
          <a:stretch>
            <a:fillRect/>
          </a:stretch>
        </p:blipFill>
        <p:spPr bwMode="auto">
          <a:xfrm>
            <a:off x="2209800" y="3200400"/>
            <a:ext cx="4572000" cy="1932215"/>
          </a:xfrm>
          <a:prstGeom prst="rect">
            <a:avLst/>
          </a:prstGeom>
          <a:noFill/>
          <a:ln w="6350">
            <a:noFill/>
            <a:miter lim="800000"/>
            <a:headEnd/>
            <a:tailEnd/>
          </a:ln>
          <a:extLst>
            <a:ext uri="{909E8E84-426E-40DD-AFC4-6F175D3DCCD1}">
              <a14:hiddenFill xmlns="" xmlns:a14="http://schemas.microsoft.com/office/drawing/2010/main">
                <a:solidFill>
                  <a:srgbClr val="FFFFFF"/>
                </a:solidFill>
              </a14:hiddenFill>
            </a:ext>
          </a:extLst>
        </p:spPr>
      </p:pic>
      <p:pic>
        <p:nvPicPr>
          <p:cNvPr id="19" name="Picture 8" descr="WSWS"/>
          <p:cNvPicPr>
            <a:picLocks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8534" y="5289332"/>
            <a:ext cx="2705100" cy="1463040"/>
          </a:xfrm>
          <a:prstGeom prst="rect">
            <a:avLst/>
          </a:prstGeom>
          <a:noFill/>
          <a:ln w="6350">
            <a:noFill/>
            <a:miter lim="800000"/>
            <a:headEnd/>
            <a:tailEnd/>
          </a:ln>
          <a:extLst>
            <a:ext uri="{909E8E84-426E-40DD-AFC4-6F175D3DCCD1}">
              <a14:hiddenFill xmlns="" xmlns:a14="http://schemas.microsoft.com/office/drawing/2010/main">
                <a:solidFill>
                  <a:srgbClr val="FFFFFF"/>
                </a:solidFill>
              </a14:hiddenFill>
            </a:ext>
          </a:extLst>
        </p:spPr>
      </p:pic>
      <p:grpSp>
        <p:nvGrpSpPr>
          <p:cNvPr id="20" name="Group 19"/>
          <p:cNvGrpSpPr/>
          <p:nvPr/>
        </p:nvGrpSpPr>
        <p:grpSpPr>
          <a:xfrm>
            <a:off x="6324600" y="5318760"/>
            <a:ext cx="2667000" cy="1463040"/>
            <a:chOff x="6324600" y="5318760"/>
            <a:chExt cx="2667000" cy="1463040"/>
          </a:xfrm>
        </p:grpSpPr>
        <p:pic>
          <p:nvPicPr>
            <p:cNvPr id="21" name="Picture 15" descr="NCWSS"/>
            <p:cNvPicPr>
              <a:picLocks noChangeAspect="1" noChangeArrowheads="1"/>
            </p:cNvPicPr>
            <p:nvPr/>
          </p:nvPicPr>
          <p:blipFill>
            <a:blip r:embed="rId7" cstate="print">
              <a:extLst>
                <a:ext uri="{28A0092B-C50C-407E-A947-70E740481C1C}">
                  <a14:useLocalDpi xmlns="" xmlns:a14="http://schemas.microsoft.com/office/drawing/2010/main" val="0"/>
                </a:ext>
              </a:extLst>
            </a:blip>
            <a:srcRect r="46500"/>
            <a:stretch>
              <a:fillRect/>
            </a:stretch>
          </p:blipFill>
          <p:spPr bwMode="auto">
            <a:xfrm>
              <a:off x="6324600" y="5318760"/>
              <a:ext cx="2657059" cy="1463040"/>
            </a:xfrm>
            <a:prstGeom prst="rect">
              <a:avLst/>
            </a:prstGeom>
            <a:noFill/>
            <a:ln w="6350">
              <a:noFill/>
              <a:miter lim="800000"/>
              <a:headEnd/>
              <a:tailEnd/>
            </a:ln>
            <a:extLst>
              <a:ext uri="{909E8E84-426E-40DD-AFC4-6F175D3DCCD1}">
                <a14:hiddenFill xmlns="" xmlns:a14="http://schemas.microsoft.com/office/drawing/2010/main">
                  <a:solidFill>
                    <a:srgbClr val="FFFFFF"/>
                  </a:solidFill>
                </a14:hiddenFill>
              </a:ext>
            </a:extLst>
          </p:spPr>
        </p:pic>
        <p:sp>
          <p:nvSpPr>
            <p:cNvPr id="22" name="Text Box 16"/>
            <p:cNvSpPr txBox="1">
              <a:spLocks noChangeArrowheads="1"/>
            </p:cNvSpPr>
            <p:nvPr/>
          </p:nvSpPr>
          <p:spPr bwMode="auto">
            <a:xfrm>
              <a:off x="7152535" y="5598134"/>
              <a:ext cx="1839065" cy="599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b="1" dirty="0">
                  <a:solidFill>
                    <a:srgbClr val="009900"/>
                  </a:solidFill>
                </a:rPr>
                <a:t>North Central</a:t>
              </a:r>
            </a:p>
            <a:p>
              <a:pPr algn="r" eaLnBrk="1" hangingPunct="1">
                <a:spcBef>
                  <a:spcPct val="0"/>
                </a:spcBef>
                <a:buFontTx/>
                <a:buNone/>
              </a:pPr>
              <a:r>
                <a:rPr lang="en-US" altLang="en-US" sz="1400" b="1" dirty="0">
                  <a:solidFill>
                    <a:srgbClr val="009900"/>
                  </a:solidFill>
                </a:rPr>
                <a:t>Weed Science Society</a:t>
              </a:r>
            </a:p>
          </p:txBody>
        </p:sp>
      </p:grpSp>
      <p:pic>
        <p:nvPicPr>
          <p:cNvPr id="23" name="Picture 2"/>
          <p:cNvPicPr>
            <a:picLocks noChangeAspect="1" noChangeArrowheads="1"/>
          </p:cNvPicPr>
          <p:nvPr/>
        </p:nvPicPr>
        <p:blipFill>
          <a:blip r:embed="rId8" cstate="print"/>
          <a:srcRect/>
          <a:stretch>
            <a:fillRect/>
          </a:stretch>
        </p:blipFill>
        <p:spPr bwMode="auto">
          <a:xfrm>
            <a:off x="152400" y="3206387"/>
            <a:ext cx="1537755" cy="1920240"/>
          </a:xfrm>
          <a:prstGeom prst="rect">
            <a:avLst/>
          </a:prstGeom>
          <a:noFill/>
          <a:ln w="6350">
            <a:noFill/>
            <a:miter lim="800000"/>
            <a:headEnd/>
            <a:tailEnd/>
          </a:ln>
        </p:spPr>
      </p:pic>
      <p:pic>
        <p:nvPicPr>
          <p:cNvPr id="24" name="Picture 4" descr="Northeastern Weed Science Society"/>
          <p:cNvPicPr>
            <a:picLocks noChangeAspect="1" noChangeArrowheads="1"/>
          </p:cNvPicPr>
          <p:nvPr/>
        </p:nvPicPr>
        <p:blipFill>
          <a:blip r:embed="rId9" cstate="print"/>
          <a:srcRect/>
          <a:stretch>
            <a:fillRect/>
          </a:stretch>
        </p:blipFill>
        <p:spPr bwMode="auto">
          <a:xfrm>
            <a:off x="7199690" y="3252107"/>
            <a:ext cx="1791910" cy="1828800"/>
          </a:xfrm>
          <a:prstGeom prst="rect">
            <a:avLst/>
          </a:prstGeom>
          <a:noFill/>
          <a:ln w="6350">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0" y="0"/>
            <a:ext cx="9144000" cy="1022350"/>
          </a:xfrm>
          <a:prstGeom prst="rect">
            <a:avLst/>
          </a:prstGeom>
          <a:noFill/>
          <a:ln w="9525">
            <a:noFill/>
            <a:miter lim="800000"/>
            <a:headEnd/>
            <a:tailEnd/>
          </a:ln>
        </p:spPr>
        <p:txBody>
          <a:bodyPr anchor="ctr"/>
          <a:lstStyle/>
          <a:p>
            <a:r>
              <a:rPr lang="en-US" altLang="en-US" sz="3200" dirty="0" smtClean="0">
                <a:solidFill>
                  <a:srgbClr val="FFFF00"/>
                </a:solidFill>
              </a:rPr>
              <a:t>FY 2020 Funding for Invasive Species Activities</a:t>
            </a:r>
            <a:endParaRPr lang="en-US" altLang="en-US" sz="3200" dirty="0">
              <a:solidFill>
                <a:srgbClr val="FFFF00"/>
              </a:solidFill>
            </a:endParaRPr>
          </a:p>
        </p:txBody>
      </p:sp>
      <p:sp>
        <p:nvSpPr>
          <p:cNvPr id="5124" name="Rectangle 5"/>
          <p:cNvSpPr>
            <a:spLocks noChangeArrowheads="1"/>
          </p:cNvSpPr>
          <p:nvPr/>
        </p:nvSpPr>
        <p:spPr bwMode="auto">
          <a:xfrm>
            <a:off x="0" y="838200"/>
            <a:ext cx="823595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p>
            <a:endParaRPr lang="en-US" altLang="en-US" dirty="0"/>
          </a:p>
        </p:txBody>
      </p:sp>
      <p:graphicFrame>
        <p:nvGraphicFramePr>
          <p:cNvPr id="7" name="Table 6"/>
          <p:cNvGraphicFramePr>
            <a:graphicFrameLocks noGrp="1"/>
          </p:cNvGraphicFramePr>
          <p:nvPr/>
        </p:nvGraphicFramePr>
        <p:xfrm>
          <a:off x="22862" y="1143000"/>
          <a:ext cx="9044938" cy="5171797"/>
        </p:xfrm>
        <a:graphic>
          <a:graphicData uri="http://schemas.openxmlformats.org/drawingml/2006/table">
            <a:tbl>
              <a:tblPr/>
              <a:tblGrid>
                <a:gridCol w="3073896"/>
                <a:gridCol w="845321"/>
                <a:gridCol w="940100"/>
                <a:gridCol w="845321"/>
                <a:gridCol w="845321"/>
                <a:gridCol w="845321"/>
                <a:gridCol w="845321"/>
                <a:gridCol w="804337"/>
              </a:tblGrid>
              <a:tr h="459433">
                <a:tc>
                  <a:txBody>
                    <a:bodyPr/>
                    <a:lstStyle/>
                    <a:p>
                      <a:pPr>
                        <a:lnSpc>
                          <a:spcPct val="115000"/>
                        </a:lnSpc>
                      </a:pPr>
                      <a:endParaRPr lang="en-US" sz="2000" dirty="0">
                        <a:solidFill>
                          <a:schemeClr val="bg1"/>
                        </a:solidFill>
                        <a:latin typeface="Calibri"/>
                        <a:ea typeface="Times New Roman"/>
                      </a:endParaRPr>
                    </a:p>
                  </a:txBody>
                  <a:tcPr marL="68580" marR="68580" marT="0" marB="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0" i="0" kern="0" baseline="0" dirty="0" smtClean="0">
                          <a:solidFill>
                            <a:schemeClr val="bg1"/>
                          </a:solidFill>
                          <a:latin typeface="Times New Roman" pitchFamily="18" charset="0"/>
                          <a:ea typeface="Times New Roman"/>
                        </a:rPr>
                        <a:t>USDA</a:t>
                      </a:r>
                      <a:endParaRPr lang="en-US" sz="2000" b="0" i="0" kern="0" baseline="0" dirty="0">
                        <a:solidFill>
                          <a:schemeClr val="bg1"/>
                        </a:solidFill>
                        <a:latin typeface="Times New Roman" pitchFamily="18" charset="0"/>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0" i="0" kern="0" baseline="0" dirty="0" smtClean="0">
                          <a:solidFill>
                            <a:schemeClr val="bg1"/>
                          </a:solidFill>
                          <a:latin typeface="Times New Roman" pitchFamily="18" charset="0"/>
                          <a:ea typeface="Times New Roman"/>
                        </a:rPr>
                        <a:t>DHS</a:t>
                      </a:r>
                      <a:endParaRPr lang="en-US" sz="2000" b="0" i="0" kern="0" baseline="0" dirty="0">
                        <a:solidFill>
                          <a:schemeClr val="bg1"/>
                        </a:solidFill>
                        <a:latin typeface="Times New Roman" pitchFamily="18" charset="0"/>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kern="0" baseline="0" dirty="0" smtClean="0">
                          <a:solidFill>
                            <a:schemeClr val="bg1"/>
                          </a:solidFill>
                          <a:latin typeface="Times New Roman" pitchFamily="18" charset="0"/>
                          <a:ea typeface="Times New Roman"/>
                        </a:rPr>
                        <a:t>DOD</a:t>
                      </a: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kern="0" baseline="0" dirty="0" smtClean="0">
                          <a:solidFill>
                            <a:schemeClr val="bg1"/>
                          </a:solidFill>
                          <a:latin typeface="Times New Roman" pitchFamily="18" charset="0"/>
                          <a:ea typeface="Times New Roman"/>
                        </a:rPr>
                        <a:t>DOI</a:t>
                      </a: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2000" b="0" i="0" kern="0" baseline="0" dirty="0" smtClean="0">
                        <a:solidFill>
                          <a:schemeClr val="bg1"/>
                        </a:solidFill>
                        <a:latin typeface="Times New Roman" pitchFamily="18" charset="0"/>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2000" b="0" i="0" kern="0" baseline="0" dirty="0">
                        <a:solidFill>
                          <a:schemeClr val="bg1"/>
                        </a:solidFill>
                        <a:latin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2000" b="0" i="0" kern="0" baseline="0" dirty="0">
                        <a:solidFill>
                          <a:schemeClr val="bg1"/>
                        </a:solidFill>
                        <a:latin typeface="Times New Roman" pitchFamily="18" charset="0"/>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nSpc>
                          <a:spcPct val="115000"/>
                        </a:lnSpc>
                        <a:spcBef>
                          <a:spcPts val="0"/>
                        </a:spcBef>
                        <a:spcAft>
                          <a:spcPts val="0"/>
                        </a:spcAft>
                      </a:pPr>
                      <a:endParaRPr lang="en-US" sz="2000" dirty="0">
                        <a:solidFill>
                          <a:schemeClr val="bg1"/>
                        </a:solidFill>
                        <a:latin typeface="Times New Roman"/>
                        <a:ea typeface="Times New Roman"/>
                      </a:endParaRPr>
                    </a:p>
                  </a:txBody>
                  <a:tcPr marL="68580" marR="68580" marT="0" marB="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gridSpan="7">
                  <a:txBody>
                    <a:bodyPr/>
                    <a:lstStyle/>
                    <a:p>
                      <a:pPr marL="0" marR="0" algn="ctr">
                        <a:lnSpc>
                          <a:spcPct val="115000"/>
                        </a:lnSpc>
                        <a:spcBef>
                          <a:spcPts val="0"/>
                        </a:spcBef>
                        <a:spcAft>
                          <a:spcPts val="0"/>
                        </a:spcAft>
                      </a:pPr>
                      <a:r>
                        <a:rPr lang="en-US" sz="2000" baseline="0" dirty="0">
                          <a:solidFill>
                            <a:schemeClr val="bg1"/>
                          </a:solidFill>
                          <a:latin typeface="Times New Roman"/>
                          <a:ea typeface="Calibri"/>
                        </a:rPr>
                        <a:t> </a:t>
                      </a:r>
                      <a:r>
                        <a:rPr lang="en-US" sz="1800" baseline="0" dirty="0" smtClean="0">
                          <a:solidFill>
                            <a:srgbClr val="FFFF00"/>
                          </a:solidFill>
                          <a:latin typeface="Times New Roman"/>
                          <a:ea typeface="Calibri"/>
                        </a:rPr>
                        <a:t>-------------------------- $ millions  --------------------------</a:t>
                      </a:r>
                      <a:endParaRPr lang="en-US" sz="18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Prevention</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Calibri"/>
                        </a:rPr>
                        <a:t>102.4</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Calibri"/>
                        </a:rPr>
                        <a:t>1,158</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solidFill>
                            <a:srgbClr val="FFFF00"/>
                          </a:solidFill>
                          <a:latin typeface="Times New Roman" pitchFamily="18" charset="0"/>
                          <a:cs typeface="Times New Roman" pitchFamily="18" charset="0"/>
                        </a:rPr>
                        <a:t>36.4</a:t>
                      </a: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Calibri"/>
                          <a:cs typeface="Times New Roman" pitchFamily="18" charset="0"/>
                        </a:rPr>
                        <a:t>15.3</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EDRR</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321.8</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rgbClr val="FFFF00"/>
                          </a:solidFill>
                          <a:latin typeface="Times New Roman" pitchFamily="18" charset="0"/>
                          <a:cs typeface="Times New Roman" pitchFamily="18" charset="0"/>
                        </a:rPr>
                        <a:t>34.3</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25.1</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Control</a:t>
                      </a:r>
                      <a:r>
                        <a:rPr lang="en-US" sz="2000" baseline="0" dirty="0" smtClean="0">
                          <a:solidFill>
                            <a:schemeClr val="bg1"/>
                          </a:solidFill>
                          <a:latin typeface="Times New Roman"/>
                          <a:ea typeface="Times New Roman"/>
                        </a:rPr>
                        <a:t> and Management</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543.6</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rgbClr val="FFFF00"/>
                          </a:solidFill>
                          <a:latin typeface="Times New Roman" pitchFamily="18" charset="0"/>
                          <a:cs typeface="Times New Roman" pitchFamily="18" charset="0"/>
                        </a:rPr>
                        <a:t>66.7</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73.1</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Research </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413.5</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rgbClr val="FFFF00"/>
                          </a:solidFill>
                          <a:latin typeface="Times New Roman" pitchFamily="18" charset="0"/>
                          <a:cs typeface="Times New Roman" pitchFamily="18" charset="0"/>
                        </a:rPr>
                        <a:t>9.8</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21.4</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Restoration</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34.9</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smtClean="0">
                          <a:solidFill>
                            <a:srgbClr val="FFFF00"/>
                          </a:solidFill>
                          <a:latin typeface="Times New Roman" pitchFamily="18" charset="0"/>
                          <a:cs typeface="Times New Roman" pitchFamily="18" charset="0"/>
                        </a:rPr>
                        <a:t>9.5</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5.8</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Ed. and Public Awareness</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55.3</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rgbClr val="FFFF00"/>
                          </a:solidFill>
                          <a:latin typeface="Times New Roman" pitchFamily="18" charset="0"/>
                          <a:cs typeface="Times New Roman" pitchFamily="18" charset="0"/>
                        </a:rPr>
                        <a:t>6.6</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0.6</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523596">
                <a:tc>
                  <a:txBody>
                    <a:bodyPr/>
                    <a:lstStyle/>
                    <a:p>
                      <a:pPr marL="0" marR="0">
                        <a:lnSpc>
                          <a:spcPct val="115000"/>
                        </a:lnSpc>
                        <a:spcBef>
                          <a:spcPts val="0"/>
                        </a:spcBef>
                        <a:spcAft>
                          <a:spcPts val="0"/>
                        </a:spcAft>
                      </a:pPr>
                      <a:r>
                        <a:rPr lang="en-US" sz="2000" baseline="0" dirty="0" smtClean="0">
                          <a:solidFill>
                            <a:schemeClr val="bg1"/>
                          </a:solidFill>
                          <a:latin typeface="Times New Roman"/>
                          <a:ea typeface="Times New Roman"/>
                        </a:rPr>
                        <a:t>Leadership/</a:t>
                      </a:r>
                      <a:r>
                        <a:rPr lang="en-US" sz="2000" dirty="0" smtClean="0">
                          <a:solidFill>
                            <a:schemeClr val="bg1"/>
                          </a:solidFill>
                          <a:latin typeface="Times New Roman"/>
                          <a:ea typeface="Times New Roman"/>
                        </a:rPr>
                        <a:t>Int’l</a:t>
                      </a:r>
                      <a:r>
                        <a:rPr lang="en-US" sz="2000" baseline="0" dirty="0" smtClean="0">
                          <a:solidFill>
                            <a:schemeClr val="bg1"/>
                          </a:solidFill>
                          <a:latin typeface="Times New Roman"/>
                          <a:ea typeface="Times New Roman"/>
                        </a:rPr>
                        <a:t> Cooperation</a:t>
                      </a:r>
                      <a:endParaRPr lang="en-US" sz="2000" dirty="0">
                        <a:solidFill>
                          <a:schemeClr val="bg1"/>
                        </a:solidFill>
                        <a:latin typeface="Times New Roman"/>
                        <a:ea typeface="Times New Roman"/>
                      </a:endParaRPr>
                    </a:p>
                  </a:txBody>
                  <a:tcPr marL="45720" marR="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2.5</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rgbClr val="FFFF00"/>
                          </a:solidFill>
                          <a:latin typeface="Times New Roman" pitchFamily="18" charset="0"/>
                          <a:cs typeface="Times New Roman" pitchFamily="18" charset="0"/>
                        </a:rPr>
                        <a:t>1.4</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0.7</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gn="r">
                        <a:lnSpc>
                          <a:spcPct val="115000"/>
                        </a:lnSpc>
                        <a:spcBef>
                          <a:spcPts val="0"/>
                        </a:spcBef>
                        <a:spcAft>
                          <a:spcPts val="0"/>
                        </a:spcAft>
                      </a:pPr>
                      <a:r>
                        <a:rPr lang="en-US" sz="2000" dirty="0" smtClean="0">
                          <a:solidFill>
                            <a:schemeClr val="bg1"/>
                          </a:solidFill>
                          <a:latin typeface="Times New Roman"/>
                          <a:ea typeface="Times New Roman"/>
                        </a:rPr>
                        <a:t>TOTAL</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1,474</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1,158</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smtClean="0">
                          <a:solidFill>
                            <a:srgbClr val="FFFF00"/>
                          </a:solidFill>
                          <a:latin typeface="Times New Roman" pitchFamily="18" charset="0"/>
                          <a:cs typeface="Times New Roman" pitchFamily="18" charset="0"/>
                        </a:rPr>
                        <a:t>165</a:t>
                      </a: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smtClean="0">
                          <a:solidFill>
                            <a:srgbClr val="FFFF00"/>
                          </a:solidFill>
                          <a:latin typeface="Times New Roman" pitchFamily="18" charset="0"/>
                          <a:cs typeface="Times New Roman" pitchFamily="18" charset="0"/>
                        </a:rPr>
                        <a:t>142</a:t>
                      </a: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Box 4"/>
          <p:cNvSpPr txBox="1"/>
          <p:nvPr/>
        </p:nvSpPr>
        <p:spPr>
          <a:xfrm>
            <a:off x="6683992" y="1156648"/>
            <a:ext cx="2383808" cy="4247317"/>
          </a:xfrm>
          <a:prstGeom prst="rect">
            <a:avLst/>
          </a:prstGeom>
          <a:solidFill>
            <a:schemeClr val="tx1"/>
          </a:solidFill>
        </p:spPr>
        <p:txBody>
          <a:bodyPr wrap="square" rtlCol="0">
            <a:spAutoFit/>
          </a:bodyPr>
          <a:lstStyle/>
          <a:p>
            <a:pPr algn="l"/>
            <a:r>
              <a:rPr lang="en-US" b="1" u="sng" dirty="0" smtClean="0">
                <a:solidFill>
                  <a:schemeClr val="bg1"/>
                </a:solidFill>
              </a:rPr>
              <a:t>Department of the Interior (DOI)</a:t>
            </a:r>
            <a:r>
              <a:rPr lang="en-US" dirty="0" smtClean="0">
                <a:solidFill>
                  <a:schemeClr val="bg1"/>
                </a:solidFill>
              </a:rPr>
              <a:t>: Bureau of Indian Affairs (BIA), Bureau of Land Management (BLM), Bureau of Reclamation (BOR), National Park Service (NPS), Office of Insular Affairs, Office of the Secretary, U.S. Fish and Wildlife Service (FWS), U.S. Geological Survey (USGS)</a:t>
            </a:r>
          </a:p>
        </p:txBody>
      </p:sp>
    </p:spTree>
    <p:extLst>
      <p:ext uri="{BB962C8B-B14F-4D97-AF65-F5344CB8AC3E}">
        <p14:creationId xmlns="" xmlns:p14="http://schemas.microsoft.com/office/powerpoint/2010/main" val="839766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0" y="0"/>
            <a:ext cx="9144000" cy="1022350"/>
          </a:xfrm>
          <a:prstGeom prst="rect">
            <a:avLst/>
          </a:prstGeom>
          <a:noFill/>
          <a:ln w="9525">
            <a:noFill/>
            <a:miter lim="800000"/>
            <a:headEnd/>
            <a:tailEnd/>
          </a:ln>
        </p:spPr>
        <p:txBody>
          <a:bodyPr anchor="ctr"/>
          <a:lstStyle/>
          <a:p>
            <a:r>
              <a:rPr lang="en-US" altLang="en-US" sz="3200" dirty="0" smtClean="0">
                <a:solidFill>
                  <a:srgbClr val="FFFF00"/>
                </a:solidFill>
              </a:rPr>
              <a:t>FY 2020 Funding for Invasive Species Activities</a:t>
            </a:r>
            <a:endParaRPr lang="en-US" altLang="en-US" sz="3200" dirty="0">
              <a:solidFill>
                <a:srgbClr val="FFFF00"/>
              </a:solidFill>
            </a:endParaRPr>
          </a:p>
        </p:txBody>
      </p:sp>
      <p:sp>
        <p:nvSpPr>
          <p:cNvPr id="5124" name="Rectangle 5"/>
          <p:cNvSpPr>
            <a:spLocks noChangeArrowheads="1"/>
          </p:cNvSpPr>
          <p:nvPr/>
        </p:nvSpPr>
        <p:spPr bwMode="auto">
          <a:xfrm>
            <a:off x="0" y="838200"/>
            <a:ext cx="823595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p>
            <a:endParaRPr lang="en-US" altLang="en-US" dirty="0"/>
          </a:p>
        </p:txBody>
      </p:sp>
      <p:graphicFrame>
        <p:nvGraphicFramePr>
          <p:cNvPr id="7" name="Table 6"/>
          <p:cNvGraphicFramePr>
            <a:graphicFrameLocks noGrp="1"/>
          </p:cNvGraphicFramePr>
          <p:nvPr/>
        </p:nvGraphicFramePr>
        <p:xfrm>
          <a:off x="22862" y="1143000"/>
          <a:ext cx="9044938" cy="5171797"/>
        </p:xfrm>
        <a:graphic>
          <a:graphicData uri="http://schemas.openxmlformats.org/drawingml/2006/table">
            <a:tbl>
              <a:tblPr/>
              <a:tblGrid>
                <a:gridCol w="3073896"/>
                <a:gridCol w="845321"/>
                <a:gridCol w="940100"/>
                <a:gridCol w="845321"/>
                <a:gridCol w="845321"/>
                <a:gridCol w="845321"/>
                <a:gridCol w="845321"/>
                <a:gridCol w="804337"/>
              </a:tblGrid>
              <a:tr h="459433">
                <a:tc>
                  <a:txBody>
                    <a:bodyPr/>
                    <a:lstStyle/>
                    <a:p>
                      <a:pPr>
                        <a:lnSpc>
                          <a:spcPct val="115000"/>
                        </a:lnSpc>
                      </a:pPr>
                      <a:endParaRPr lang="en-US" sz="2000" dirty="0">
                        <a:solidFill>
                          <a:schemeClr val="bg1"/>
                        </a:solidFill>
                        <a:latin typeface="Calibri"/>
                        <a:ea typeface="Times New Roman"/>
                      </a:endParaRPr>
                    </a:p>
                  </a:txBody>
                  <a:tcPr marL="68580" marR="68580" marT="0" marB="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0" i="0" kern="0" baseline="0" dirty="0" smtClean="0">
                          <a:solidFill>
                            <a:schemeClr val="bg1"/>
                          </a:solidFill>
                          <a:latin typeface="Times New Roman" pitchFamily="18" charset="0"/>
                          <a:ea typeface="Times New Roman"/>
                        </a:rPr>
                        <a:t>USDA</a:t>
                      </a:r>
                      <a:endParaRPr lang="en-US" sz="2000" b="0" i="0" kern="0" baseline="0" dirty="0">
                        <a:solidFill>
                          <a:schemeClr val="bg1"/>
                        </a:solidFill>
                        <a:latin typeface="Times New Roman" pitchFamily="18" charset="0"/>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0" i="0" kern="0" baseline="0" dirty="0" smtClean="0">
                          <a:solidFill>
                            <a:schemeClr val="bg1"/>
                          </a:solidFill>
                          <a:latin typeface="Times New Roman" pitchFamily="18" charset="0"/>
                          <a:ea typeface="Times New Roman"/>
                        </a:rPr>
                        <a:t>DHS</a:t>
                      </a:r>
                      <a:endParaRPr lang="en-US" sz="2000" b="0" i="0" kern="0" baseline="0" dirty="0">
                        <a:solidFill>
                          <a:schemeClr val="bg1"/>
                        </a:solidFill>
                        <a:latin typeface="Times New Roman" pitchFamily="18" charset="0"/>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kern="0" baseline="0" dirty="0" smtClean="0">
                          <a:solidFill>
                            <a:schemeClr val="bg1"/>
                          </a:solidFill>
                          <a:latin typeface="Times New Roman" pitchFamily="18" charset="0"/>
                          <a:ea typeface="Times New Roman"/>
                        </a:rPr>
                        <a:t>DOD</a:t>
                      </a: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kern="0" baseline="0" dirty="0" smtClean="0">
                          <a:solidFill>
                            <a:schemeClr val="bg1"/>
                          </a:solidFill>
                          <a:latin typeface="Times New Roman" pitchFamily="18" charset="0"/>
                          <a:ea typeface="Times New Roman"/>
                        </a:rPr>
                        <a:t>DOI</a:t>
                      </a: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0" i="0" kern="0" baseline="0" dirty="0" smtClean="0">
                          <a:solidFill>
                            <a:schemeClr val="bg1"/>
                          </a:solidFill>
                          <a:latin typeface="Times New Roman" pitchFamily="18" charset="0"/>
                          <a:ea typeface="Times New Roman"/>
                        </a:rPr>
                        <a:t>EPA</a:t>
                      </a: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2000" b="0" i="0" kern="0" baseline="0" dirty="0">
                        <a:solidFill>
                          <a:schemeClr val="bg1"/>
                        </a:solidFill>
                        <a:latin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2000" b="0" i="0" kern="0" baseline="0" dirty="0">
                        <a:solidFill>
                          <a:schemeClr val="bg1"/>
                        </a:solidFill>
                        <a:latin typeface="Times New Roman" pitchFamily="18" charset="0"/>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nSpc>
                          <a:spcPct val="115000"/>
                        </a:lnSpc>
                        <a:spcBef>
                          <a:spcPts val="0"/>
                        </a:spcBef>
                        <a:spcAft>
                          <a:spcPts val="0"/>
                        </a:spcAft>
                      </a:pPr>
                      <a:endParaRPr lang="en-US" sz="2000" dirty="0">
                        <a:solidFill>
                          <a:schemeClr val="bg1"/>
                        </a:solidFill>
                        <a:latin typeface="Times New Roman"/>
                        <a:ea typeface="Times New Roman"/>
                      </a:endParaRPr>
                    </a:p>
                  </a:txBody>
                  <a:tcPr marL="68580" marR="68580" marT="0" marB="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gridSpan="7">
                  <a:txBody>
                    <a:bodyPr/>
                    <a:lstStyle/>
                    <a:p>
                      <a:pPr marL="0" marR="0" algn="ctr">
                        <a:lnSpc>
                          <a:spcPct val="115000"/>
                        </a:lnSpc>
                        <a:spcBef>
                          <a:spcPts val="0"/>
                        </a:spcBef>
                        <a:spcAft>
                          <a:spcPts val="0"/>
                        </a:spcAft>
                      </a:pPr>
                      <a:r>
                        <a:rPr lang="en-US" sz="2000" baseline="0" dirty="0">
                          <a:solidFill>
                            <a:schemeClr val="bg1"/>
                          </a:solidFill>
                          <a:latin typeface="Times New Roman"/>
                          <a:ea typeface="Calibri"/>
                        </a:rPr>
                        <a:t> </a:t>
                      </a:r>
                      <a:r>
                        <a:rPr lang="en-US" sz="1800" baseline="0" dirty="0" smtClean="0">
                          <a:solidFill>
                            <a:srgbClr val="FFFF00"/>
                          </a:solidFill>
                          <a:latin typeface="Times New Roman"/>
                          <a:ea typeface="Calibri"/>
                        </a:rPr>
                        <a:t>-------------------------- $ millions  --------------------------</a:t>
                      </a:r>
                      <a:endParaRPr lang="en-US" sz="18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Prevention</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Calibri"/>
                        </a:rPr>
                        <a:t>102.4</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Calibri"/>
                        </a:rPr>
                        <a:t>1,158</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solidFill>
                            <a:srgbClr val="FFFF00"/>
                          </a:solidFill>
                          <a:latin typeface="Times New Roman" pitchFamily="18" charset="0"/>
                          <a:cs typeface="Times New Roman" pitchFamily="18" charset="0"/>
                        </a:rPr>
                        <a:t>36.4</a:t>
                      </a: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Calibri"/>
                          <a:cs typeface="Times New Roman" pitchFamily="18" charset="0"/>
                        </a:rPr>
                        <a:t>15.3</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57</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EDRR</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321.8</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rgbClr val="FFFF00"/>
                          </a:solidFill>
                          <a:latin typeface="Times New Roman" pitchFamily="18" charset="0"/>
                          <a:cs typeface="Times New Roman" pitchFamily="18" charset="0"/>
                        </a:rPr>
                        <a:t>34.3</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25.1</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Control</a:t>
                      </a:r>
                      <a:r>
                        <a:rPr lang="en-US" sz="2000" baseline="0" dirty="0" smtClean="0">
                          <a:solidFill>
                            <a:schemeClr val="bg1"/>
                          </a:solidFill>
                          <a:latin typeface="Times New Roman"/>
                          <a:ea typeface="Times New Roman"/>
                        </a:rPr>
                        <a:t> and Management</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543.6</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rgbClr val="FFFF00"/>
                          </a:solidFill>
                          <a:latin typeface="Times New Roman" pitchFamily="18" charset="0"/>
                          <a:cs typeface="Times New Roman" pitchFamily="18" charset="0"/>
                        </a:rPr>
                        <a:t>66.7</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73.1</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Research </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413.5</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rgbClr val="FFFF00"/>
                          </a:solidFill>
                          <a:latin typeface="Times New Roman" pitchFamily="18" charset="0"/>
                          <a:cs typeface="Times New Roman" pitchFamily="18" charset="0"/>
                        </a:rPr>
                        <a:t>9.8</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21.4</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Restoration</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34.9</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smtClean="0">
                          <a:solidFill>
                            <a:srgbClr val="FFFF00"/>
                          </a:solidFill>
                          <a:latin typeface="Times New Roman" pitchFamily="18" charset="0"/>
                          <a:cs typeface="Times New Roman" pitchFamily="18" charset="0"/>
                        </a:rPr>
                        <a:t>9.5</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5.8</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Ed. and Public Awareness</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55.3</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rgbClr val="FFFF00"/>
                          </a:solidFill>
                          <a:latin typeface="Times New Roman" pitchFamily="18" charset="0"/>
                          <a:cs typeface="Times New Roman" pitchFamily="18" charset="0"/>
                        </a:rPr>
                        <a:t>6.6</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0.6</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523596">
                <a:tc>
                  <a:txBody>
                    <a:bodyPr/>
                    <a:lstStyle/>
                    <a:p>
                      <a:pPr marL="0" marR="0">
                        <a:lnSpc>
                          <a:spcPct val="115000"/>
                        </a:lnSpc>
                        <a:spcBef>
                          <a:spcPts val="0"/>
                        </a:spcBef>
                        <a:spcAft>
                          <a:spcPts val="0"/>
                        </a:spcAft>
                      </a:pPr>
                      <a:r>
                        <a:rPr lang="en-US" sz="2000" baseline="0" dirty="0" smtClean="0">
                          <a:solidFill>
                            <a:schemeClr val="bg1"/>
                          </a:solidFill>
                          <a:latin typeface="Times New Roman"/>
                          <a:ea typeface="Times New Roman"/>
                        </a:rPr>
                        <a:t>Leadership/</a:t>
                      </a:r>
                      <a:r>
                        <a:rPr lang="en-US" sz="2000" dirty="0" smtClean="0">
                          <a:solidFill>
                            <a:schemeClr val="bg1"/>
                          </a:solidFill>
                          <a:latin typeface="Times New Roman"/>
                          <a:ea typeface="Times New Roman"/>
                        </a:rPr>
                        <a:t>Int’l</a:t>
                      </a:r>
                      <a:r>
                        <a:rPr lang="en-US" sz="2000" baseline="0" dirty="0" smtClean="0">
                          <a:solidFill>
                            <a:schemeClr val="bg1"/>
                          </a:solidFill>
                          <a:latin typeface="Times New Roman"/>
                          <a:ea typeface="Times New Roman"/>
                        </a:rPr>
                        <a:t> Cooperation</a:t>
                      </a:r>
                      <a:endParaRPr lang="en-US" sz="2000" dirty="0">
                        <a:solidFill>
                          <a:schemeClr val="bg1"/>
                        </a:solidFill>
                        <a:latin typeface="Times New Roman"/>
                        <a:ea typeface="Times New Roman"/>
                      </a:endParaRPr>
                    </a:p>
                  </a:txBody>
                  <a:tcPr marL="45720" marR="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2.5</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rgbClr val="FFFF00"/>
                          </a:solidFill>
                          <a:latin typeface="Times New Roman" pitchFamily="18" charset="0"/>
                          <a:cs typeface="Times New Roman" pitchFamily="18" charset="0"/>
                        </a:rPr>
                        <a:t>1.4</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0.7</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gn="r">
                        <a:lnSpc>
                          <a:spcPct val="115000"/>
                        </a:lnSpc>
                        <a:spcBef>
                          <a:spcPts val="0"/>
                        </a:spcBef>
                        <a:spcAft>
                          <a:spcPts val="0"/>
                        </a:spcAft>
                      </a:pPr>
                      <a:r>
                        <a:rPr lang="en-US" sz="2000" dirty="0" smtClean="0">
                          <a:solidFill>
                            <a:schemeClr val="bg1"/>
                          </a:solidFill>
                          <a:latin typeface="Times New Roman"/>
                          <a:ea typeface="Times New Roman"/>
                        </a:rPr>
                        <a:t>TOTAL</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1,474</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1,158</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smtClean="0">
                          <a:solidFill>
                            <a:srgbClr val="FFFF00"/>
                          </a:solidFill>
                          <a:latin typeface="Times New Roman" pitchFamily="18" charset="0"/>
                          <a:cs typeface="Times New Roman" pitchFamily="18" charset="0"/>
                        </a:rPr>
                        <a:t>165</a:t>
                      </a: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smtClean="0">
                          <a:solidFill>
                            <a:srgbClr val="FFFF00"/>
                          </a:solidFill>
                          <a:latin typeface="Times New Roman" pitchFamily="18" charset="0"/>
                          <a:cs typeface="Times New Roman" pitchFamily="18" charset="0"/>
                        </a:rPr>
                        <a:t>142</a:t>
                      </a: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smtClean="0">
                          <a:solidFill>
                            <a:srgbClr val="FFFF00"/>
                          </a:solidFill>
                          <a:latin typeface="Times New Roman" pitchFamily="18" charset="0"/>
                          <a:cs typeface="Times New Roman" pitchFamily="18" charset="0"/>
                        </a:rPr>
                        <a:t>57</a:t>
                      </a: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Box 4"/>
          <p:cNvSpPr txBox="1"/>
          <p:nvPr/>
        </p:nvSpPr>
        <p:spPr>
          <a:xfrm>
            <a:off x="7467600" y="1224677"/>
            <a:ext cx="1600200" cy="2585323"/>
          </a:xfrm>
          <a:prstGeom prst="rect">
            <a:avLst/>
          </a:prstGeom>
          <a:solidFill>
            <a:schemeClr val="tx1"/>
          </a:solidFill>
        </p:spPr>
        <p:txBody>
          <a:bodyPr wrap="square" rtlCol="0">
            <a:spAutoFit/>
          </a:bodyPr>
          <a:lstStyle/>
          <a:p>
            <a:pPr algn="l"/>
            <a:r>
              <a:rPr lang="en-US" b="1" u="sng" dirty="0" smtClean="0">
                <a:solidFill>
                  <a:schemeClr val="bg1"/>
                </a:solidFill>
              </a:rPr>
              <a:t>EPA</a:t>
            </a:r>
            <a:r>
              <a:rPr lang="en-US" dirty="0" smtClean="0">
                <a:solidFill>
                  <a:schemeClr val="bg1"/>
                </a:solidFill>
              </a:rPr>
              <a:t>: </a:t>
            </a:r>
          </a:p>
          <a:p>
            <a:pPr algn="l"/>
            <a:r>
              <a:rPr lang="en-US" dirty="0" smtClean="0">
                <a:solidFill>
                  <a:schemeClr val="bg1"/>
                </a:solidFill>
              </a:rPr>
              <a:t>Great Lakes Restoration Initiative (GLRI) --contributes to activities in multiple categories.</a:t>
            </a:r>
          </a:p>
        </p:txBody>
      </p:sp>
    </p:spTree>
    <p:extLst>
      <p:ext uri="{BB962C8B-B14F-4D97-AF65-F5344CB8AC3E}">
        <p14:creationId xmlns="" xmlns:p14="http://schemas.microsoft.com/office/powerpoint/2010/main" val="839766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0" y="0"/>
            <a:ext cx="9144000" cy="1022350"/>
          </a:xfrm>
          <a:prstGeom prst="rect">
            <a:avLst/>
          </a:prstGeom>
          <a:noFill/>
          <a:ln w="9525">
            <a:noFill/>
            <a:miter lim="800000"/>
            <a:headEnd/>
            <a:tailEnd/>
          </a:ln>
        </p:spPr>
        <p:txBody>
          <a:bodyPr anchor="ctr"/>
          <a:lstStyle/>
          <a:p>
            <a:r>
              <a:rPr lang="en-US" altLang="en-US" sz="3200" dirty="0" smtClean="0">
                <a:solidFill>
                  <a:srgbClr val="FFFF00"/>
                </a:solidFill>
              </a:rPr>
              <a:t>FY 2020 Funding for Invasive Species Activities</a:t>
            </a:r>
            <a:endParaRPr lang="en-US" altLang="en-US" sz="3200" dirty="0">
              <a:solidFill>
                <a:srgbClr val="FFFF00"/>
              </a:solidFill>
            </a:endParaRPr>
          </a:p>
        </p:txBody>
      </p:sp>
      <p:sp>
        <p:nvSpPr>
          <p:cNvPr id="5124" name="Rectangle 5"/>
          <p:cNvSpPr>
            <a:spLocks noChangeArrowheads="1"/>
          </p:cNvSpPr>
          <p:nvPr/>
        </p:nvSpPr>
        <p:spPr bwMode="auto">
          <a:xfrm>
            <a:off x="0" y="838200"/>
            <a:ext cx="823595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p>
            <a:endParaRPr lang="en-US" altLang="en-US" dirty="0"/>
          </a:p>
        </p:txBody>
      </p:sp>
      <p:graphicFrame>
        <p:nvGraphicFramePr>
          <p:cNvPr id="7" name="Table 6"/>
          <p:cNvGraphicFramePr>
            <a:graphicFrameLocks noGrp="1"/>
          </p:cNvGraphicFramePr>
          <p:nvPr/>
        </p:nvGraphicFramePr>
        <p:xfrm>
          <a:off x="22862" y="1143000"/>
          <a:ext cx="9044938" cy="5171797"/>
        </p:xfrm>
        <a:graphic>
          <a:graphicData uri="http://schemas.openxmlformats.org/drawingml/2006/table">
            <a:tbl>
              <a:tblPr/>
              <a:tblGrid>
                <a:gridCol w="3073896"/>
                <a:gridCol w="845321"/>
                <a:gridCol w="940100"/>
                <a:gridCol w="845321"/>
                <a:gridCol w="845321"/>
                <a:gridCol w="742379"/>
                <a:gridCol w="838200"/>
                <a:gridCol w="914400"/>
              </a:tblGrid>
              <a:tr h="459433">
                <a:tc>
                  <a:txBody>
                    <a:bodyPr/>
                    <a:lstStyle/>
                    <a:p>
                      <a:pPr>
                        <a:lnSpc>
                          <a:spcPct val="115000"/>
                        </a:lnSpc>
                      </a:pPr>
                      <a:endParaRPr lang="en-US" sz="2000" dirty="0">
                        <a:solidFill>
                          <a:schemeClr val="bg1"/>
                        </a:solidFill>
                        <a:latin typeface="Calibri"/>
                        <a:ea typeface="Times New Roman"/>
                      </a:endParaRPr>
                    </a:p>
                  </a:txBody>
                  <a:tcPr marL="68580" marR="68580" marT="0" marB="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0" i="0" kern="0" baseline="0" dirty="0" smtClean="0">
                          <a:solidFill>
                            <a:schemeClr val="bg1"/>
                          </a:solidFill>
                          <a:latin typeface="Times New Roman" pitchFamily="18" charset="0"/>
                          <a:ea typeface="Times New Roman"/>
                        </a:rPr>
                        <a:t>USDA</a:t>
                      </a:r>
                      <a:endParaRPr lang="en-US" sz="2000" b="0" i="0" kern="0" baseline="0" dirty="0">
                        <a:solidFill>
                          <a:schemeClr val="bg1"/>
                        </a:solidFill>
                        <a:latin typeface="Times New Roman" pitchFamily="18" charset="0"/>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0" i="0" kern="0" baseline="0" dirty="0" smtClean="0">
                          <a:solidFill>
                            <a:schemeClr val="bg1"/>
                          </a:solidFill>
                          <a:latin typeface="Times New Roman" pitchFamily="18" charset="0"/>
                          <a:ea typeface="Times New Roman"/>
                        </a:rPr>
                        <a:t>DHS</a:t>
                      </a:r>
                      <a:endParaRPr lang="en-US" sz="2000" b="0" i="0" kern="0" baseline="0" dirty="0">
                        <a:solidFill>
                          <a:schemeClr val="bg1"/>
                        </a:solidFill>
                        <a:latin typeface="Times New Roman" pitchFamily="18" charset="0"/>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kern="0" baseline="0" dirty="0" smtClean="0">
                          <a:solidFill>
                            <a:schemeClr val="bg1"/>
                          </a:solidFill>
                          <a:latin typeface="Times New Roman" pitchFamily="18" charset="0"/>
                          <a:ea typeface="Times New Roman"/>
                        </a:rPr>
                        <a:t>DOD</a:t>
                      </a: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kern="0" baseline="0" dirty="0" smtClean="0">
                          <a:solidFill>
                            <a:schemeClr val="bg1"/>
                          </a:solidFill>
                          <a:latin typeface="Times New Roman" pitchFamily="18" charset="0"/>
                          <a:ea typeface="Times New Roman"/>
                        </a:rPr>
                        <a:t>DOI</a:t>
                      </a: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0" i="0" kern="0" baseline="0" dirty="0" smtClean="0">
                          <a:solidFill>
                            <a:schemeClr val="bg1"/>
                          </a:solidFill>
                          <a:latin typeface="Times New Roman" pitchFamily="18" charset="0"/>
                          <a:ea typeface="Times New Roman"/>
                        </a:rPr>
                        <a:t>EPA</a:t>
                      </a: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0" i="0" kern="0" baseline="0" dirty="0" smtClean="0">
                          <a:solidFill>
                            <a:schemeClr val="bg1"/>
                          </a:solidFill>
                          <a:latin typeface="Times New Roman" pitchFamily="18" charset="0"/>
                        </a:rPr>
                        <a:t>DOS</a:t>
                      </a:r>
                      <a:endParaRPr lang="en-US" sz="2000" b="0" i="0" kern="0" baseline="0" dirty="0">
                        <a:solidFill>
                          <a:schemeClr val="bg1"/>
                        </a:solidFill>
                        <a:latin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0" i="0" kern="0" baseline="0" dirty="0" smtClean="0">
                          <a:solidFill>
                            <a:schemeClr val="bg1"/>
                          </a:solidFill>
                          <a:latin typeface="Times New Roman" pitchFamily="18" charset="0"/>
                          <a:ea typeface="Times New Roman"/>
                        </a:rPr>
                        <a:t>USAID</a:t>
                      </a:r>
                      <a:endParaRPr lang="en-US" sz="2000" b="0" i="0" kern="0" baseline="0" dirty="0">
                        <a:solidFill>
                          <a:schemeClr val="bg1"/>
                        </a:solidFill>
                        <a:latin typeface="Times New Roman" pitchFamily="18" charset="0"/>
                        <a:ea typeface="Times New Roman"/>
                      </a:endParaRPr>
                    </a:p>
                  </a:txBody>
                  <a:tcPr marL="0" marR="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nSpc>
                          <a:spcPct val="115000"/>
                        </a:lnSpc>
                        <a:spcBef>
                          <a:spcPts val="0"/>
                        </a:spcBef>
                        <a:spcAft>
                          <a:spcPts val="0"/>
                        </a:spcAft>
                      </a:pPr>
                      <a:endParaRPr lang="en-US" sz="2000" dirty="0">
                        <a:solidFill>
                          <a:schemeClr val="bg1"/>
                        </a:solidFill>
                        <a:latin typeface="Times New Roman"/>
                        <a:ea typeface="Times New Roman"/>
                      </a:endParaRPr>
                    </a:p>
                  </a:txBody>
                  <a:tcPr marL="68580" marR="68580" marT="0" marB="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gridSpan="7">
                  <a:txBody>
                    <a:bodyPr/>
                    <a:lstStyle/>
                    <a:p>
                      <a:pPr marL="0" marR="0" algn="ctr">
                        <a:lnSpc>
                          <a:spcPct val="115000"/>
                        </a:lnSpc>
                        <a:spcBef>
                          <a:spcPts val="0"/>
                        </a:spcBef>
                        <a:spcAft>
                          <a:spcPts val="0"/>
                        </a:spcAft>
                      </a:pPr>
                      <a:r>
                        <a:rPr lang="en-US" sz="2000" baseline="0" dirty="0">
                          <a:solidFill>
                            <a:schemeClr val="bg1"/>
                          </a:solidFill>
                          <a:latin typeface="Times New Roman"/>
                          <a:ea typeface="Calibri"/>
                        </a:rPr>
                        <a:t> </a:t>
                      </a:r>
                      <a:r>
                        <a:rPr lang="en-US" sz="1800" baseline="0" dirty="0" smtClean="0">
                          <a:solidFill>
                            <a:srgbClr val="FFFF00"/>
                          </a:solidFill>
                          <a:latin typeface="Times New Roman"/>
                          <a:ea typeface="Calibri"/>
                        </a:rPr>
                        <a:t>-------------------------- $ millions  --------------------------</a:t>
                      </a:r>
                      <a:endParaRPr lang="en-US" sz="18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Prevention</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Calibri"/>
                        </a:rPr>
                        <a:t>102.4</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Calibri"/>
                        </a:rPr>
                        <a:t>1,158</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solidFill>
                            <a:srgbClr val="FFFF00"/>
                          </a:solidFill>
                          <a:latin typeface="Times New Roman" pitchFamily="18" charset="0"/>
                          <a:cs typeface="Times New Roman" pitchFamily="18" charset="0"/>
                        </a:rPr>
                        <a:t>36.4</a:t>
                      </a: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Calibri"/>
                          <a:cs typeface="Times New Roman" pitchFamily="18" charset="0"/>
                        </a:rPr>
                        <a:t>15.3</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57</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0.0</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EDRR</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321.8</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rgbClr val="FFFF00"/>
                          </a:solidFill>
                          <a:latin typeface="Times New Roman" pitchFamily="18" charset="0"/>
                          <a:cs typeface="Times New Roman" pitchFamily="18" charset="0"/>
                        </a:rPr>
                        <a:t>34.3</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25.1</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3.4</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Control</a:t>
                      </a:r>
                      <a:r>
                        <a:rPr lang="en-US" sz="2000" baseline="0" dirty="0" smtClean="0">
                          <a:solidFill>
                            <a:schemeClr val="bg1"/>
                          </a:solidFill>
                          <a:latin typeface="Times New Roman"/>
                          <a:ea typeface="Times New Roman"/>
                        </a:rPr>
                        <a:t> and Management</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543.6</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rgbClr val="FFFF00"/>
                          </a:solidFill>
                          <a:latin typeface="Times New Roman" pitchFamily="18" charset="0"/>
                          <a:cs typeface="Times New Roman" pitchFamily="18" charset="0"/>
                        </a:rPr>
                        <a:t>66.7</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73.1</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5.2</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Research </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413.5</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rgbClr val="FFFF00"/>
                          </a:solidFill>
                          <a:latin typeface="Times New Roman" pitchFamily="18" charset="0"/>
                          <a:cs typeface="Times New Roman" pitchFamily="18" charset="0"/>
                        </a:rPr>
                        <a:t>9.8</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21.4</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6.1</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8.9</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Restoration</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34.9</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smtClean="0">
                          <a:solidFill>
                            <a:srgbClr val="FFFF00"/>
                          </a:solidFill>
                          <a:latin typeface="Times New Roman" pitchFamily="18" charset="0"/>
                          <a:cs typeface="Times New Roman" pitchFamily="18" charset="0"/>
                        </a:rPr>
                        <a:t>9.5</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5.8</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0.5</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Ed. and Public Awareness</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55.3</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rgbClr val="FFFF00"/>
                          </a:solidFill>
                          <a:latin typeface="Times New Roman" pitchFamily="18" charset="0"/>
                          <a:cs typeface="Times New Roman" pitchFamily="18" charset="0"/>
                        </a:rPr>
                        <a:t>6.6</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0.6</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0.0</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0.0</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523596">
                <a:tc>
                  <a:txBody>
                    <a:bodyPr/>
                    <a:lstStyle/>
                    <a:p>
                      <a:pPr marL="0" marR="0">
                        <a:lnSpc>
                          <a:spcPct val="115000"/>
                        </a:lnSpc>
                        <a:spcBef>
                          <a:spcPts val="0"/>
                        </a:spcBef>
                        <a:spcAft>
                          <a:spcPts val="0"/>
                        </a:spcAft>
                      </a:pPr>
                      <a:r>
                        <a:rPr lang="en-US" sz="2000" baseline="0" dirty="0" smtClean="0">
                          <a:solidFill>
                            <a:schemeClr val="bg1"/>
                          </a:solidFill>
                          <a:latin typeface="Times New Roman"/>
                          <a:ea typeface="Times New Roman"/>
                        </a:rPr>
                        <a:t>Leadership/</a:t>
                      </a:r>
                      <a:r>
                        <a:rPr lang="en-US" sz="2000" dirty="0" smtClean="0">
                          <a:solidFill>
                            <a:schemeClr val="bg1"/>
                          </a:solidFill>
                          <a:latin typeface="Times New Roman"/>
                          <a:ea typeface="Times New Roman"/>
                        </a:rPr>
                        <a:t>Int’l</a:t>
                      </a:r>
                      <a:r>
                        <a:rPr lang="en-US" sz="2000" baseline="0" dirty="0" smtClean="0">
                          <a:solidFill>
                            <a:schemeClr val="bg1"/>
                          </a:solidFill>
                          <a:latin typeface="Times New Roman"/>
                          <a:ea typeface="Times New Roman"/>
                        </a:rPr>
                        <a:t> Cooperation</a:t>
                      </a:r>
                      <a:endParaRPr lang="en-US" sz="2000" dirty="0">
                        <a:solidFill>
                          <a:schemeClr val="bg1"/>
                        </a:solidFill>
                        <a:latin typeface="Times New Roman"/>
                        <a:ea typeface="Times New Roman"/>
                      </a:endParaRPr>
                    </a:p>
                  </a:txBody>
                  <a:tcPr marL="45720" marR="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2.5</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rgbClr val="FFFF00"/>
                          </a:solidFill>
                          <a:latin typeface="Times New Roman" pitchFamily="18" charset="0"/>
                          <a:cs typeface="Times New Roman" pitchFamily="18" charset="0"/>
                        </a:rPr>
                        <a:t>1.4</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0.7</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0.3</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pitchFamily="18" charset="0"/>
                          <a:ea typeface="Times New Roman"/>
                          <a:cs typeface="Times New Roman" pitchFamily="18" charset="0"/>
                        </a:rPr>
                        <a:t>-</a:t>
                      </a:r>
                      <a:endParaRPr lang="en-US" sz="2000" baseline="0" dirty="0">
                        <a:solidFill>
                          <a:srgbClr val="FFFF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gn="r">
                        <a:lnSpc>
                          <a:spcPct val="115000"/>
                        </a:lnSpc>
                        <a:spcBef>
                          <a:spcPts val="0"/>
                        </a:spcBef>
                        <a:spcAft>
                          <a:spcPts val="0"/>
                        </a:spcAft>
                      </a:pPr>
                      <a:r>
                        <a:rPr lang="en-US" sz="2000" dirty="0" smtClean="0">
                          <a:solidFill>
                            <a:schemeClr val="bg1"/>
                          </a:solidFill>
                          <a:latin typeface="Times New Roman"/>
                          <a:ea typeface="Times New Roman"/>
                        </a:rPr>
                        <a:t>TOTAL</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1,474</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1,158</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smtClean="0">
                          <a:solidFill>
                            <a:srgbClr val="FFFF00"/>
                          </a:solidFill>
                          <a:latin typeface="Times New Roman" pitchFamily="18" charset="0"/>
                          <a:cs typeface="Times New Roman" pitchFamily="18" charset="0"/>
                        </a:rPr>
                        <a:t>165</a:t>
                      </a: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smtClean="0">
                          <a:solidFill>
                            <a:srgbClr val="FFFF00"/>
                          </a:solidFill>
                          <a:latin typeface="Times New Roman" pitchFamily="18" charset="0"/>
                          <a:cs typeface="Times New Roman" pitchFamily="18" charset="0"/>
                        </a:rPr>
                        <a:t>142</a:t>
                      </a: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smtClean="0">
                          <a:solidFill>
                            <a:srgbClr val="FFFF00"/>
                          </a:solidFill>
                          <a:latin typeface="Times New Roman" pitchFamily="18" charset="0"/>
                          <a:cs typeface="Times New Roman" pitchFamily="18" charset="0"/>
                        </a:rPr>
                        <a:t>57</a:t>
                      </a: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smtClean="0">
                          <a:solidFill>
                            <a:srgbClr val="FFFF00"/>
                          </a:solidFill>
                          <a:latin typeface="Times New Roman" pitchFamily="18" charset="0"/>
                          <a:cs typeface="Times New Roman" pitchFamily="18" charset="0"/>
                        </a:rPr>
                        <a:t>15</a:t>
                      </a: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smtClean="0">
                          <a:solidFill>
                            <a:srgbClr val="FFFF00"/>
                          </a:solidFill>
                          <a:latin typeface="Times New Roman" pitchFamily="18" charset="0"/>
                          <a:cs typeface="Times New Roman" pitchFamily="18" charset="0"/>
                        </a:rPr>
                        <a:t>9</a:t>
                      </a: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Box 4"/>
          <p:cNvSpPr txBox="1"/>
          <p:nvPr/>
        </p:nvSpPr>
        <p:spPr>
          <a:xfrm>
            <a:off x="3913496" y="2133600"/>
            <a:ext cx="3352800" cy="1200329"/>
          </a:xfrm>
          <a:prstGeom prst="rect">
            <a:avLst/>
          </a:prstGeom>
          <a:solidFill>
            <a:schemeClr val="tx1"/>
          </a:solidFill>
        </p:spPr>
        <p:txBody>
          <a:bodyPr wrap="square" rtlCol="0">
            <a:spAutoFit/>
          </a:bodyPr>
          <a:lstStyle/>
          <a:p>
            <a:pPr algn="l"/>
            <a:r>
              <a:rPr lang="en-US" b="1" u="sng" dirty="0" smtClean="0">
                <a:solidFill>
                  <a:schemeClr val="bg1"/>
                </a:solidFill>
              </a:rPr>
              <a:t>Department of State (DOS)</a:t>
            </a:r>
          </a:p>
          <a:p>
            <a:pPr algn="l"/>
            <a:endParaRPr lang="en-US" b="1" u="sng" dirty="0" smtClean="0">
              <a:solidFill>
                <a:schemeClr val="bg1"/>
              </a:solidFill>
            </a:endParaRPr>
          </a:p>
          <a:p>
            <a:pPr algn="l"/>
            <a:r>
              <a:rPr lang="en-US" b="1" u="sng" dirty="0" smtClean="0">
                <a:solidFill>
                  <a:schemeClr val="bg1"/>
                </a:solidFill>
              </a:rPr>
              <a:t>U.S. Agency for International Development (USAID)</a:t>
            </a:r>
            <a:endParaRPr lang="en-US" dirty="0" smtClean="0">
              <a:solidFill>
                <a:schemeClr val="bg1"/>
              </a:solidFill>
            </a:endParaRPr>
          </a:p>
        </p:txBody>
      </p:sp>
    </p:spTree>
    <p:extLst>
      <p:ext uri="{BB962C8B-B14F-4D97-AF65-F5344CB8AC3E}">
        <p14:creationId xmlns="" xmlns:p14="http://schemas.microsoft.com/office/powerpoint/2010/main" val="839766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0" y="0"/>
            <a:ext cx="9144000" cy="1022350"/>
          </a:xfrm>
          <a:prstGeom prst="rect">
            <a:avLst/>
          </a:prstGeom>
          <a:noFill/>
          <a:ln w="9525">
            <a:noFill/>
            <a:miter lim="800000"/>
            <a:headEnd/>
            <a:tailEnd/>
          </a:ln>
        </p:spPr>
        <p:txBody>
          <a:bodyPr anchor="ctr"/>
          <a:lstStyle/>
          <a:p>
            <a:r>
              <a:rPr lang="en-US" altLang="en-US" sz="3200" dirty="0" smtClean="0">
                <a:solidFill>
                  <a:srgbClr val="FFFF00"/>
                </a:solidFill>
              </a:rPr>
              <a:t>FY 2020 Funding for Invasive Species Activities</a:t>
            </a:r>
            <a:endParaRPr lang="en-US" altLang="en-US" sz="3200" dirty="0">
              <a:solidFill>
                <a:srgbClr val="FFFF00"/>
              </a:solidFill>
            </a:endParaRPr>
          </a:p>
        </p:txBody>
      </p:sp>
      <p:sp>
        <p:nvSpPr>
          <p:cNvPr id="5124" name="Rectangle 5"/>
          <p:cNvSpPr>
            <a:spLocks noChangeArrowheads="1"/>
          </p:cNvSpPr>
          <p:nvPr/>
        </p:nvSpPr>
        <p:spPr bwMode="auto">
          <a:xfrm>
            <a:off x="0" y="838200"/>
            <a:ext cx="823595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p>
            <a:endParaRPr lang="en-US" altLang="en-US" dirty="0"/>
          </a:p>
        </p:txBody>
      </p:sp>
      <p:graphicFrame>
        <p:nvGraphicFramePr>
          <p:cNvPr id="7" name="Table 6"/>
          <p:cNvGraphicFramePr>
            <a:graphicFrameLocks noGrp="1"/>
          </p:cNvGraphicFramePr>
          <p:nvPr/>
        </p:nvGraphicFramePr>
        <p:xfrm>
          <a:off x="22862" y="1143000"/>
          <a:ext cx="6911338" cy="5171797"/>
        </p:xfrm>
        <a:graphic>
          <a:graphicData uri="http://schemas.openxmlformats.org/drawingml/2006/table">
            <a:tbl>
              <a:tblPr/>
              <a:tblGrid>
                <a:gridCol w="3073896"/>
                <a:gridCol w="845321"/>
                <a:gridCol w="940100"/>
                <a:gridCol w="845321"/>
                <a:gridCol w="1206700"/>
              </a:tblGrid>
              <a:tr h="459433">
                <a:tc>
                  <a:txBody>
                    <a:bodyPr/>
                    <a:lstStyle/>
                    <a:p>
                      <a:pPr>
                        <a:lnSpc>
                          <a:spcPct val="115000"/>
                        </a:lnSpc>
                      </a:pPr>
                      <a:endParaRPr lang="en-US" sz="2000" dirty="0">
                        <a:solidFill>
                          <a:schemeClr val="bg1"/>
                        </a:solidFill>
                        <a:latin typeface="Calibri"/>
                        <a:ea typeface="Times New Roman"/>
                      </a:endParaRPr>
                    </a:p>
                  </a:txBody>
                  <a:tcPr marL="68580" marR="68580" marT="0" marB="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0" i="0" kern="0" baseline="0" dirty="0" smtClean="0">
                          <a:solidFill>
                            <a:schemeClr val="bg1"/>
                          </a:solidFill>
                          <a:latin typeface="Times New Roman" pitchFamily="18" charset="0"/>
                          <a:ea typeface="Times New Roman"/>
                        </a:rPr>
                        <a:t>DOC</a:t>
                      </a:r>
                      <a:endParaRPr lang="en-US" sz="2000" b="0" i="0" kern="0" baseline="0" dirty="0">
                        <a:solidFill>
                          <a:schemeClr val="bg1"/>
                        </a:solidFill>
                        <a:latin typeface="Times New Roman" pitchFamily="18" charset="0"/>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0" i="0" kern="0" baseline="0" dirty="0" smtClean="0">
                          <a:solidFill>
                            <a:schemeClr val="bg1"/>
                          </a:solidFill>
                          <a:latin typeface="Times New Roman" pitchFamily="18" charset="0"/>
                          <a:ea typeface="Times New Roman"/>
                        </a:rPr>
                        <a:t>DOT</a:t>
                      </a:r>
                      <a:endParaRPr lang="en-US" sz="2000" b="0" i="0" kern="0" baseline="0" dirty="0">
                        <a:solidFill>
                          <a:schemeClr val="bg1"/>
                        </a:solidFill>
                        <a:latin typeface="Times New Roman" pitchFamily="18" charset="0"/>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kern="0" baseline="0" dirty="0" smtClean="0">
                          <a:solidFill>
                            <a:schemeClr val="bg1"/>
                          </a:solidFill>
                          <a:latin typeface="Times New Roman" pitchFamily="18" charset="0"/>
                          <a:ea typeface="Times New Roman"/>
                        </a:rPr>
                        <a:t>NASA</a:t>
                      </a: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kern="0" baseline="0" dirty="0" smtClean="0">
                          <a:solidFill>
                            <a:srgbClr val="FFC000"/>
                          </a:solidFill>
                          <a:latin typeface="Times New Roman" pitchFamily="18" charset="0"/>
                          <a:ea typeface="Times New Roman"/>
                        </a:rPr>
                        <a:t>Total</a:t>
                      </a: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nSpc>
                          <a:spcPct val="115000"/>
                        </a:lnSpc>
                        <a:spcBef>
                          <a:spcPts val="0"/>
                        </a:spcBef>
                        <a:spcAft>
                          <a:spcPts val="0"/>
                        </a:spcAft>
                      </a:pPr>
                      <a:endParaRPr lang="en-US" sz="2000" dirty="0">
                        <a:solidFill>
                          <a:schemeClr val="bg1"/>
                        </a:solidFill>
                        <a:latin typeface="Times New Roman"/>
                        <a:ea typeface="Times New Roman"/>
                      </a:endParaRPr>
                    </a:p>
                  </a:txBody>
                  <a:tcPr marL="68580" marR="68580" marT="0" marB="0">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algn="l">
                        <a:lnSpc>
                          <a:spcPct val="115000"/>
                        </a:lnSpc>
                        <a:spcBef>
                          <a:spcPts val="0"/>
                        </a:spcBef>
                        <a:spcAft>
                          <a:spcPts val="0"/>
                        </a:spcAft>
                      </a:pPr>
                      <a:r>
                        <a:rPr lang="en-US" sz="2000" baseline="0" dirty="0">
                          <a:solidFill>
                            <a:schemeClr val="bg1"/>
                          </a:solidFill>
                          <a:latin typeface="Times New Roman"/>
                          <a:ea typeface="Calibri"/>
                        </a:rPr>
                        <a:t> </a:t>
                      </a:r>
                      <a:r>
                        <a:rPr lang="en-US" sz="1800" baseline="0" dirty="0" smtClean="0">
                          <a:solidFill>
                            <a:srgbClr val="FFFF00"/>
                          </a:solidFill>
                          <a:latin typeface="Times New Roman"/>
                          <a:ea typeface="Calibri"/>
                        </a:rPr>
                        <a:t>-------------- $ millions  -------------</a:t>
                      </a:r>
                      <a:endParaRPr lang="en-US" sz="18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Prevention</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Calibri"/>
                        </a:rPr>
                        <a:t>0.0</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0.9</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C000"/>
                          </a:solidFill>
                          <a:latin typeface="Times New Roman" pitchFamily="18" charset="0"/>
                          <a:ea typeface="Times New Roman"/>
                          <a:cs typeface="Times New Roman" pitchFamily="18" charset="0"/>
                        </a:rPr>
                        <a:t>1,313</a:t>
                      </a:r>
                      <a:endParaRPr lang="en-US" sz="2000" baseline="0" dirty="0">
                        <a:solidFill>
                          <a:srgbClr val="FFC0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EDRR</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0.0</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C000"/>
                          </a:solidFill>
                          <a:latin typeface="Times New Roman" pitchFamily="18" charset="0"/>
                          <a:ea typeface="Times New Roman"/>
                          <a:cs typeface="Times New Roman" pitchFamily="18" charset="0"/>
                        </a:rPr>
                        <a:t>385</a:t>
                      </a:r>
                      <a:endParaRPr lang="en-US" sz="2000" baseline="0" dirty="0">
                        <a:solidFill>
                          <a:srgbClr val="FFC0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Control</a:t>
                      </a:r>
                      <a:r>
                        <a:rPr lang="en-US" sz="2000" baseline="0" dirty="0" smtClean="0">
                          <a:solidFill>
                            <a:schemeClr val="bg1"/>
                          </a:solidFill>
                          <a:latin typeface="Times New Roman"/>
                          <a:ea typeface="Times New Roman"/>
                        </a:rPr>
                        <a:t> and Management</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0.6</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C000"/>
                          </a:solidFill>
                          <a:latin typeface="Times New Roman" pitchFamily="18" charset="0"/>
                          <a:ea typeface="Times New Roman"/>
                          <a:cs typeface="Times New Roman" pitchFamily="18" charset="0"/>
                        </a:rPr>
                        <a:t>689</a:t>
                      </a:r>
                      <a:endParaRPr lang="en-US" sz="2000" baseline="0" dirty="0">
                        <a:solidFill>
                          <a:srgbClr val="FFC0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Research </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1.0</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0.5</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C000"/>
                          </a:solidFill>
                          <a:latin typeface="Times New Roman" pitchFamily="18" charset="0"/>
                          <a:ea typeface="Times New Roman"/>
                          <a:cs typeface="Times New Roman" pitchFamily="18" charset="0"/>
                        </a:rPr>
                        <a:t>452</a:t>
                      </a:r>
                      <a:endParaRPr lang="en-US" sz="2000" baseline="0" dirty="0">
                        <a:solidFill>
                          <a:srgbClr val="FFC0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Restoration</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0.2</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2000" baseline="0" dirty="0" smtClean="0">
                          <a:solidFill>
                            <a:srgbClr val="FFC000"/>
                          </a:solidFill>
                          <a:latin typeface="Times New Roman" pitchFamily="18" charset="0"/>
                          <a:ea typeface="Times New Roman"/>
                          <a:cs typeface="Times New Roman" pitchFamily="18" charset="0"/>
                        </a:rPr>
                        <a:t>51</a:t>
                      </a:r>
                      <a:endParaRPr lang="en-US" sz="2000" baseline="0" dirty="0">
                        <a:solidFill>
                          <a:srgbClr val="FFC0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Ed. and Public Awareness</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0.5</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000" baseline="0" dirty="0" smtClean="0">
                          <a:solidFill>
                            <a:srgbClr val="FFFF00"/>
                          </a:solidFill>
                          <a:latin typeface="Times New Roman"/>
                          <a:ea typeface="Times New Roman"/>
                        </a:rPr>
                        <a:t>-</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C000"/>
                          </a:solidFill>
                          <a:latin typeface="Times New Roman" pitchFamily="18" charset="0"/>
                          <a:ea typeface="Times New Roman"/>
                          <a:cs typeface="Times New Roman" pitchFamily="18" charset="0"/>
                        </a:rPr>
                        <a:t>63</a:t>
                      </a:r>
                      <a:endParaRPr lang="en-US" sz="2000" baseline="0" dirty="0">
                        <a:solidFill>
                          <a:srgbClr val="FFC0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523596">
                <a:tc>
                  <a:txBody>
                    <a:bodyPr/>
                    <a:lstStyle/>
                    <a:p>
                      <a:pPr marL="0" marR="0">
                        <a:lnSpc>
                          <a:spcPct val="115000"/>
                        </a:lnSpc>
                        <a:spcBef>
                          <a:spcPts val="0"/>
                        </a:spcBef>
                        <a:spcAft>
                          <a:spcPts val="0"/>
                        </a:spcAft>
                      </a:pPr>
                      <a:r>
                        <a:rPr lang="en-US" sz="2000" baseline="0" dirty="0" smtClean="0">
                          <a:solidFill>
                            <a:schemeClr val="bg1"/>
                          </a:solidFill>
                          <a:latin typeface="Times New Roman"/>
                          <a:ea typeface="Times New Roman"/>
                        </a:rPr>
                        <a:t>Leadership/</a:t>
                      </a:r>
                      <a:r>
                        <a:rPr lang="en-US" sz="2000" dirty="0" smtClean="0">
                          <a:solidFill>
                            <a:schemeClr val="bg1"/>
                          </a:solidFill>
                          <a:latin typeface="Times New Roman"/>
                          <a:ea typeface="Times New Roman"/>
                        </a:rPr>
                        <a:t>Int’l</a:t>
                      </a:r>
                      <a:r>
                        <a:rPr lang="en-US" sz="2000" baseline="0" dirty="0" smtClean="0">
                          <a:solidFill>
                            <a:schemeClr val="bg1"/>
                          </a:solidFill>
                          <a:latin typeface="Times New Roman"/>
                          <a:ea typeface="Times New Roman"/>
                        </a:rPr>
                        <a:t> Cooperation</a:t>
                      </a:r>
                      <a:endParaRPr lang="en-US" sz="2000" dirty="0">
                        <a:solidFill>
                          <a:schemeClr val="bg1"/>
                        </a:solidFill>
                        <a:latin typeface="Times New Roman"/>
                        <a:ea typeface="Times New Roman"/>
                      </a:endParaRPr>
                    </a:p>
                  </a:txBody>
                  <a:tcPr marL="45720" marR="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0.5</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0.0</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dirty="0" smtClean="0">
                          <a:solidFill>
                            <a:srgbClr val="FFFF00"/>
                          </a:solidFill>
                          <a:latin typeface="Times New Roman" pitchFamily="18" charset="0"/>
                          <a:cs typeface="Times New Roman" pitchFamily="18" charset="0"/>
                        </a:rPr>
                        <a:t>-</a:t>
                      </a:r>
                      <a:endParaRPr lang="en-US" sz="2000" b="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15000"/>
                        </a:lnSpc>
                        <a:spcBef>
                          <a:spcPts val="0"/>
                        </a:spcBef>
                        <a:spcAft>
                          <a:spcPts val="0"/>
                        </a:spcAft>
                      </a:pPr>
                      <a:r>
                        <a:rPr lang="en-US" sz="2000" baseline="0" dirty="0" smtClean="0">
                          <a:solidFill>
                            <a:srgbClr val="FFC000"/>
                          </a:solidFill>
                          <a:latin typeface="Times New Roman" pitchFamily="18" charset="0"/>
                          <a:ea typeface="Times New Roman"/>
                          <a:cs typeface="Times New Roman" pitchFamily="18" charset="0"/>
                        </a:rPr>
                        <a:t>5</a:t>
                      </a:r>
                      <a:endParaRPr lang="en-US" sz="2000" baseline="0" dirty="0">
                        <a:solidFill>
                          <a:srgbClr val="FFC000"/>
                        </a:solidFill>
                        <a:latin typeface="Times New Roman" pitchFamily="18" charset="0"/>
                        <a:ea typeface="Times New Roman"/>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523596">
                <a:tc>
                  <a:txBody>
                    <a:bodyPr/>
                    <a:lstStyle/>
                    <a:p>
                      <a:pPr marL="0" marR="0" algn="r">
                        <a:lnSpc>
                          <a:spcPct val="115000"/>
                        </a:lnSpc>
                        <a:spcBef>
                          <a:spcPts val="0"/>
                        </a:spcBef>
                        <a:spcAft>
                          <a:spcPts val="0"/>
                        </a:spcAft>
                      </a:pPr>
                      <a:r>
                        <a:rPr lang="en-US" sz="2000" dirty="0" smtClean="0">
                          <a:solidFill>
                            <a:schemeClr val="bg1"/>
                          </a:solidFill>
                          <a:latin typeface="Times New Roman"/>
                          <a:ea typeface="Times New Roman"/>
                        </a:rPr>
                        <a:t>TOTAL</a:t>
                      </a:r>
                      <a:endParaRPr lang="en-US" sz="2000" dirty="0">
                        <a:solidFill>
                          <a:schemeClr val="bg1"/>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3</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2000" baseline="0" dirty="0" smtClean="0">
                          <a:solidFill>
                            <a:srgbClr val="FFFF00"/>
                          </a:solidFill>
                          <a:latin typeface="Times New Roman"/>
                          <a:ea typeface="Times New Roman"/>
                        </a:rPr>
                        <a:t>1</a:t>
                      </a:r>
                      <a:endParaRPr lang="en-US" sz="2000" baseline="0" dirty="0">
                        <a:solidFill>
                          <a:srgbClr val="FFFF00"/>
                        </a:solidFill>
                        <a:latin typeface="Times New Roman"/>
                        <a:ea typeface="Times New Roman"/>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smtClean="0">
                          <a:solidFill>
                            <a:srgbClr val="FFFF00"/>
                          </a:solidFill>
                          <a:latin typeface="Times New Roman" pitchFamily="18" charset="0"/>
                          <a:cs typeface="Times New Roman" pitchFamily="18" charset="0"/>
                        </a:rPr>
                        <a:t>0.5</a:t>
                      </a:r>
                      <a:endParaRPr lang="en-US" sz="2000" dirty="0">
                        <a:solidFill>
                          <a:srgbClr val="FFFF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smtClean="0">
                          <a:solidFill>
                            <a:srgbClr val="FFC000"/>
                          </a:solidFill>
                          <a:latin typeface="Times New Roman" pitchFamily="18" charset="0"/>
                          <a:cs typeface="Times New Roman" pitchFamily="18" charset="0"/>
                        </a:rPr>
                        <a:t>2,959</a:t>
                      </a:r>
                      <a:endParaRPr lang="en-US" sz="2000" dirty="0">
                        <a:solidFill>
                          <a:srgbClr val="FFC000"/>
                        </a:solidFill>
                        <a:latin typeface="Times New Roman" pitchFamily="18" charset="0"/>
                        <a:cs typeface="Times New Roman" pitchFamily="18" charset="0"/>
                      </a:endParaRPr>
                    </a:p>
                  </a:txBody>
                  <a:tcPr marL="68580" marR="68580" marT="0" marB="0" anchor="ctr">
                    <a:lnL w="12700" cap="flat" cmpd="sng" algn="ctr">
                      <a:solidFill>
                        <a:schemeClr val="tx2">
                          <a:lumMod val="50000"/>
                          <a:lumOff val="50000"/>
                        </a:schemeClr>
                      </a:solidFill>
                      <a:prstDash val="solid"/>
                      <a:round/>
                      <a:headEnd type="none" w="med" len="med"/>
                      <a:tailEnd type="none" w="med" len="med"/>
                    </a:lnL>
                    <a:lnR w="12700" cap="flat" cmpd="sng" algn="ctr">
                      <a:solidFill>
                        <a:schemeClr val="tx2">
                          <a:lumMod val="50000"/>
                          <a:lumOff val="50000"/>
                        </a:schemeClr>
                      </a:solidFill>
                      <a:prstDash val="solid"/>
                      <a:round/>
                      <a:headEnd type="none" w="med" len="med"/>
                      <a:tailEnd type="none" w="med" len="med"/>
                    </a:lnR>
                    <a:lnT w="12700" cap="flat" cmpd="sng" algn="ctr">
                      <a:solidFill>
                        <a:schemeClr val="tx2">
                          <a:lumMod val="50000"/>
                          <a:lumOff val="50000"/>
                        </a:schemeClr>
                      </a:solidFill>
                      <a:prstDash val="solid"/>
                      <a:round/>
                      <a:headEnd type="none" w="med" len="med"/>
                      <a:tailEnd type="none" w="med" len="med"/>
                    </a:lnT>
                    <a:lnB w="12700" cap="flat" cmpd="sng" algn="ctr">
                      <a:solidFill>
                        <a:schemeClr val="tx2">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Box 4"/>
          <p:cNvSpPr txBox="1"/>
          <p:nvPr/>
        </p:nvSpPr>
        <p:spPr>
          <a:xfrm>
            <a:off x="7086600" y="1219200"/>
            <a:ext cx="1981200" cy="4524315"/>
          </a:xfrm>
          <a:prstGeom prst="rect">
            <a:avLst/>
          </a:prstGeom>
          <a:solidFill>
            <a:schemeClr val="tx1"/>
          </a:solidFill>
        </p:spPr>
        <p:txBody>
          <a:bodyPr wrap="square" rtlCol="0">
            <a:spAutoFit/>
          </a:bodyPr>
          <a:lstStyle/>
          <a:p>
            <a:pPr algn="l"/>
            <a:r>
              <a:rPr lang="en-US" b="1" u="sng" dirty="0" smtClean="0">
                <a:solidFill>
                  <a:schemeClr val="bg1"/>
                </a:solidFill>
              </a:rPr>
              <a:t>Department of Commerce (DOC)</a:t>
            </a:r>
            <a:r>
              <a:rPr lang="en-US" b="1" dirty="0" smtClean="0">
                <a:solidFill>
                  <a:schemeClr val="bg1"/>
                </a:solidFill>
              </a:rPr>
              <a:t>: </a:t>
            </a:r>
            <a:r>
              <a:rPr lang="en-US" dirty="0" smtClean="0">
                <a:solidFill>
                  <a:schemeClr val="bg1"/>
                </a:solidFill>
              </a:rPr>
              <a:t>National Oceanographic and Atmospheric Admin. (NOAA)</a:t>
            </a:r>
          </a:p>
          <a:p>
            <a:pPr algn="l"/>
            <a:endParaRPr lang="en-US" dirty="0" smtClean="0">
              <a:solidFill>
                <a:schemeClr val="bg1"/>
              </a:solidFill>
            </a:endParaRPr>
          </a:p>
          <a:p>
            <a:pPr algn="l"/>
            <a:r>
              <a:rPr lang="en-US" b="1" u="sng" dirty="0" smtClean="0">
                <a:solidFill>
                  <a:schemeClr val="bg1"/>
                </a:solidFill>
              </a:rPr>
              <a:t>Department of Transportation (DOT)</a:t>
            </a:r>
            <a:r>
              <a:rPr lang="en-US" dirty="0" smtClean="0">
                <a:solidFill>
                  <a:schemeClr val="bg1"/>
                </a:solidFill>
              </a:rPr>
              <a:t>: Federal Highway Admin. (FHA), Saint Lawrence Seaway Develop. Corp., U.S. Maritime Admin.</a:t>
            </a:r>
          </a:p>
        </p:txBody>
      </p:sp>
    </p:spTree>
    <p:extLst>
      <p:ext uri="{BB962C8B-B14F-4D97-AF65-F5344CB8AC3E}">
        <p14:creationId xmlns="" xmlns:p14="http://schemas.microsoft.com/office/powerpoint/2010/main" val="839766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457200" y="152400"/>
            <a:ext cx="8229600" cy="1022350"/>
          </a:xfrm>
          <a:prstGeom prst="rect">
            <a:avLst/>
          </a:prstGeom>
          <a:noFill/>
          <a:ln w="9525">
            <a:noFill/>
            <a:miter lim="800000"/>
            <a:headEnd/>
            <a:tailEnd/>
          </a:ln>
        </p:spPr>
        <p:txBody>
          <a:bodyPr anchor="ctr"/>
          <a:lstStyle/>
          <a:p>
            <a:r>
              <a:rPr lang="en-US" altLang="en-US" sz="3200" dirty="0" smtClean="0">
                <a:solidFill>
                  <a:srgbClr val="FFFF00"/>
                </a:solidFill>
              </a:rPr>
              <a:t>Invasives Species Spending by Federal Land Management Agencies </a:t>
            </a:r>
            <a:endParaRPr lang="en-US" altLang="en-US" sz="3200" dirty="0">
              <a:solidFill>
                <a:srgbClr val="FFFF00"/>
              </a:solidFill>
            </a:endParaRPr>
          </a:p>
        </p:txBody>
      </p:sp>
      <p:sp>
        <p:nvSpPr>
          <p:cNvPr id="5124" name="Rectangle 5"/>
          <p:cNvSpPr>
            <a:spLocks noChangeArrowheads="1"/>
          </p:cNvSpPr>
          <p:nvPr/>
        </p:nvSpPr>
        <p:spPr bwMode="auto">
          <a:xfrm>
            <a:off x="0" y="1295400"/>
            <a:ext cx="8235950" cy="76200"/>
          </a:xfrm>
          <a:prstGeom prst="rect">
            <a:avLst/>
          </a:prstGeom>
          <a:gradFill rotWithShape="0">
            <a:gsLst>
              <a:gs pos="0">
                <a:srgbClr val="FFFF00"/>
              </a:gs>
              <a:gs pos="50000">
                <a:srgbClr val="FF9966"/>
              </a:gs>
              <a:gs pos="100000">
                <a:srgbClr val="FFFF00"/>
              </a:gs>
            </a:gsLst>
            <a:lin ang="0" scaled="1"/>
          </a:gradFill>
          <a:ln w="28575">
            <a:solidFill>
              <a:schemeClr val="tx1"/>
            </a:solidFill>
            <a:miter lim="800000"/>
            <a:headEnd/>
            <a:tailEnd/>
          </a:ln>
        </p:spPr>
        <p:txBody>
          <a:bodyPr wrap="none" anchor="ctr"/>
          <a:lstStyle/>
          <a:p>
            <a:endParaRPr lang="en-US" altLang="en-US" dirty="0"/>
          </a:p>
        </p:txBody>
      </p:sp>
      <p:graphicFrame>
        <p:nvGraphicFramePr>
          <p:cNvPr id="7" name="Table 6"/>
          <p:cNvGraphicFramePr>
            <a:graphicFrameLocks noGrp="1"/>
          </p:cNvGraphicFramePr>
          <p:nvPr/>
        </p:nvGraphicFramePr>
        <p:xfrm>
          <a:off x="554703" y="1828799"/>
          <a:ext cx="7674897" cy="2485189"/>
        </p:xfrm>
        <a:graphic>
          <a:graphicData uri="http://schemas.openxmlformats.org/drawingml/2006/table">
            <a:tbl>
              <a:tblPr/>
              <a:tblGrid>
                <a:gridCol w="4046132"/>
                <a:gridCol w="1217317"/>
                <a:gridCol w="1304269"/>
                <a:gridCol w="1107179"/>
              </a:tblGrid>
              <a:tr h="523596">
                <a:tc>
                  <a:txBody>
                    <a:bodyPr/>
                    <a:lstStyle/>
                    <a:p>
                      <a:pPr marL="0" marR="0">
                        <a:lnSpc>
                          <a:spcPct val="115000"/>
                        </a:lnSpc>
                        <a:spcBef>
                          <a:spcPts val="0"/>
                        </a:spcBef>
                        <a:spcAft>
                          <a:spcPts val="0"/>
                        </a:spcAft>
                      </a:pPr>
                      <a:endParaRPr lang="en-US" sz="2000" b="1" dirty="0">
                        <a:solidFill>
                          <a:schemeClr val="bg1"/>
                        </a:solidFill>
                        <a:latin typeface="Times New Roman"/>
                        <a:ea typeface="Times New Roman"/>
                      </a:endParaRPr>
                    </a:p>
                  </a:txBody>
                  <a:tcPr marL="68580" marR="68580" marT="0" marB="0" anchor="ctr">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solidFill>
                            <a:schemeClr val="bg1"/>
                          </a:solidFill>
                          <a:latin typeface="Times New Roman"/>
                          <a:ea typeface="Times New Roman"/>
                        </a:rPr>
                        <a:t>Acres</a:t>
                      </a:r>
                      <a:endParaRPr lang="en-US" sz="2000" b="1" dirty="0">
                        <a:solidFill>
                          <a:schemeClr val="bg1"/>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solidFill>
                            <a:srgbClr val="00B050"/>
                          </a:solidFill>
                          <a:latin typeface="Times New Roman"/>
                          <a:ea typeface="Times New Roman"/>
                        </a:rPr>
                        <a:t>Spending</a:t>
                      </a: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smtClean="0">
                          <a:solidFill>
                            <a:srgbClr val="FF6600"/>
                          </a:solidFill>
                          <a:latin typeface="Times New Roman"/>
                          <a:ea typeface="Times New Roman"/>
                        </a:rPr>
                        <a:t>$/Acre</a:t>
                      </a:r>
                      <a:endParaRPr lang="en-US" sz="2000" b="1" dirty="0">
                        <a:solidFill>
                          <a:srgbClr val="FF660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390805">
                <a:tc>
                  <a:txBody>
                    <a:bodyPr/>
                    <a:lstStyle/>
                    <a:p>
                      <a:pPr marL="0" marR="0">
                        <a:lnSpc>
                          <a:spcPct val="115000"/>
                        </a:lnSpc>
                        <a:spcBef>
                          <a:spcPts val="0"/>
                        </a:spcBef>
                        <a:spcAft>
                          <a:spcPts val="0"/>
                        </a:spcAft>
                      </a:pPr>
                      <a:endParaRPr lang="en-US" sz="2000" dirty="0">
                        <a:solidFill>
                          <a:schemeClr val="bg1"/>
                        </a:solidFill>
                        <a:latin typeface="Times New Roman"/>
                        <a:ea typeface="Times New Roman"/>
                      </a:endParaRPr>
                    </a:p>
                  </a:txBody>
                  <a:tcPr marL="68580" marR="68580" marT="0" marB="0" anchor="ctr">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2000" dirty="0" smtClean="0">
                          <a:solidFill>
                            <a:schemeClr val="bg1"/>
                          </a:solidFill>
                          <a:latin typeface="Times New Roman"/>
                          <a:ea typeface="Times New Roman"/>
                        </a:rPr>
                        <a:t>------- millions ------</a:t>
                      </a:r>
                      <a:endParaRPr lang="en-US" sz="2000" dirty="0">
                        <a:solidFill>
                          <a:schemeClr val="bg1"/>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2000" dirty="0" smtClean="0">
                        <a:solidFill>
                          <a:srgbClr val="00B050"/>
                        </a:solidFill>
                        <a:latin typeface="Times New Roman"/>
                        <a:ea typeface="Times New Roman"/>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000" dirty="0">
                        <a:solidFill>
                          <a:srgbClr val="FF660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523596">
                <a:tc>
                  <a:txBody>
                    <a:bodyPr/>
                    <a:lstStyle/>
                    <a:p>
                      <a:pPr marL="0" marR="0">
                        <a:lnSpc>
                          <a:spcPct val="115000"/>
                        </a:lnSpc>
                        <a:spcBef>
                          <a:spcPts val="0"/>
                        </a:spcBef>
                        <a:spcAft>
                          <a:spcPts val="0"/>
                        </a:spcAft>
                      </a:pPr>
                      <a:r>
                        <a:rPr lang="en-US" sz="2000" baseline="0" dirty="0" smtClean="0">
                          <a:solidFill>
                            <a:schemeClr val="bg1"/>
                          </a:solidFill>
                          <a:latin typeface="Times New Roman"/>
                          <a:ea typeface="Times New Roman"/>
                        </a:rPr>
                        <a:t>Dept. of Defense</a:t>
                      </a:r>
                      <a:endParaRPr lang="en-US" sz="2000" dirty="0">
                        <a:solidFill>
                          <a:schemeClr val="bg1"/>
                        </a:solidFill>
                        <a:latin typeface="Times New Roman"/>
                        <a:ea typeface="Times New Roman"/>
                      </a:endParaRPr>
                    </a:p>
                  </a:txBody>
                  <a:tcPr marL="68580" marR="68580" marT="0" marB="0" anchor="ctr">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chemeClr val="bg1"/>
                          </a:solidFill>
                          <a:latin typeface="Times New Roman"/>
                          <a:ea typeface="Times New Roman"/>
                        </a:rPr>
                        <a:t>8.8</a:t>
                      </a:r>
                      <a:endParaRPr lang="en-US" sz="2000" dirty="0">
                        <a:solidFill>
                          <a:schemeClr val="bg1"/>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00B050"/>
                          </a:solidFill>
                          <a:latin typeface="Times New Roman"/>
                          <a:ea typeface="Times New Roman"/>
                        </a:rPr>
                        <a:t>$140</a:t>
                      </a:r>
                      <a:endParaRPr lang="en-US" sz="2000" dirty="0">
                        <a:solidFill>
                          <a:srgbClr val="00B05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FF6600"/>
                          </a:solidFill>
                          <a:latin typeface="Times New Roman"/>
                          <a:ea typeface="Times New Roman"/>
                        </a:rPr>
                        <a:t>$15.91</a:t>
                      </a:r>
                      <a:endParaRPr lang="en-US" sz="2000" dirty="0">
                        <a:solidFill>
                          <a:srgbClr val="FF660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USDA- Forest</a:t>
                      </a:r>
                      <a:r>
                        <a:rPr lang="en-US" sz="2000" baseline="0" dirty="0" smtClean="0">
                          <a:solidFill>
                            <a:schemeClr val="bg1"/>
                          </a:solidFill>
                          <a:latin typeface="Times New Roman"/>
                          <a:ea typeface="Times New Roman"/>
                        </a:rPr>
                        <a:t> Service</a:t>
                      </a:r>
                      <a:endParaRPr lang="en-US" sz="2000" dirty="0">
                        <a:solidFill>
                          <a:schemeClr val="bg1"/>
                        </a:solidFill>
                        <a:latin typeface="Times New Roman"/>
                        <a:ea typeface="Times New Roman"/>
                      </a:endParaRPr>
                    </a:p>
                  </a:txBody>
                  <a:tcPr marL="68580" marR="68580" marT="0" marB="0" anchor="ctr">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chemeClr val="bg1"/>
                          </a:solidFill>
                          <a:latin typeface="Times New Roman"/>
                          <a:ea typeface="Times New Roman"/>
                        </a:rPr>
                        <a:t>192.9</a:t>
                      </a:r>
                      <a:endParaRPr lang="en-US" sz="2000" dirty="0">
                        <a:solidFill>
                          <a:schemeClr val="bg1"/>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00B050"/>
                          </a:solidFill>
                          <a:latin typeface="Times New Roman"/>
                          <a:ea typeface="Times New Roman"/>
                        </a:rPr>
                        <a:t>$1,334</a:t>
                      </a:r>
                      <a:endParaRPr lang="en-US" sz="2000" dirty="0">
                        <a:solidFill>
                          <a:srgbClr val="00B05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FF6600"/>
                          </a:solidFill>
                          <a:latin typeface="Times New Roman"/>
                          <a:ea typeface="Times New Roman"/>
                        </a:rPr>
                        <a:t>$6.92</a:t>
                      </a:r>
                      <a:endParaRPr lang="en-US" sz="2000" dirty="0">
                        <a:solidFill>
                          <a:srgbClr val="FF660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523596">
                <a:tc>
                  <a:txBody>
                    <a:bodyPr/>
                    <a:lstStyle/>
                    <a:p>
                      <a:pPr marL="0" marR="0">
                        <a:lnSpc>
                          <a:spcPct val="115000"/>
                        </a:lnSpc>
                        <a:spcBef>
                          <a:spcPts val="0"/>
                        </a:spcBef>
                        <a:spcAft>
                          <a:spcPts val="0"/>
                        </a:spcAft>
                      </a:pPr>
                      <a:r>
                        <a:rPr lang="en-US" sz="2000" dirty="0" smtClean="0">
                          <a:solidFill>
                            <a:schemeClr val="bg1"/>
                          </a:solidFill>
                          <a:latin typeface="Times New Roman"/>
                          <a:ea typeface="Times New Roman"/>
                        </a:rPr>
                        <a:t>Dept. of the Interior</a:t>
                      </a:r>
                      <a:endParaRPr lang="en-US" sz="2000" dirty="0">
                        <a:solidFill>
                          <a:schemeClr val="bg1"/>
                        </a:solidFill>
                        <a:latin typeface="Times New Roman"/>
                        <a:ea typeface="Times New Roman"/>
                      </a:endParaRPr>
                    </a:p>
                  </a:txBody>
                  <a:tcPr marL="68580" marR="68580" marT="0" marB="0" anchor="ctr">
                    <a:lnL w="1905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chemeClr val="bg1"/>
                          </a:solidFill>
                          <a:latin typeface="Times New Roman"/>
                          <a:ea typeface="Times New Roman"/>
                        </a:rPr>
                        <a:t>413.5</a:t>
                      </a:r>
                      <a:endParaRPr lang="en-US" sz="2000" dirty="0">
                        <a:solidFill>
                          <a:schemeClr val="bg1"/>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00B050"/>
                          </a:solidFill>
                          <a:latin typeface="Times New Roman"/>
                          <a:ea typeface="Times New Roman"/>
                        </a:rPr>
                        <a:t>$107</a:t>
                      </a:r>
                      <a:endParaRPr lang="en-US" sz="2000" dirty="0">
                        <a:solidFill>
                          <a:srgbClr val="00B05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2000" dirty="0" smtClean="0">
                          <a:solidFill>
                            <a:srgbClr val="FF6600"/>
                          </a:solidFill>
                          <a:latin typeface="Times New Roman"/>
                          <a:ea typeface="Times New Roman"/>
                        </a:rPr>
                        <a:t>$0.26</a:t>
                      </a:r>
                      <a:endParaRPr lang="en-US" sz="2000" dirty="0">
                        <a:solidFill>
                          <a:srgbClr val="FF6600"/>
                        </a:solidFill>
                        <a:latin typeface="Times New Roman"/>
                        <a:ea typeface="Times New Roman"/>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839766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39196</TotalTime>
  <Words>4237</Words>
  <Application>Microsoft Office PowerPoint</Application>
  <PresentationFormat>On-screen Show (4:3)</PresentationFormat>
  <Paragraphs>1020</Paragraphs>
  <Slides>49</Slides>
  <Notes>8</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Default Design</vt:lpstr>
      <vt:lpstr>Show Me the Money!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Thank You!</vt:lpstr>
    </vt:vector>
  </TitlesOfParts>
  <Company>National and Regional Weed Science Societies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Director of Science Policy Update</dc:title>
  <dc:creator>Lee Van Wychen</dc:creator>
  <cp:lastModifiedBy>wildoats</cp:lastModifiedBy>
  <cp:revision>1783</cp:revision>
  <dcterms:created xsi:type="dcterms:W3CDTF">2006-02-24T14:55:09Z</dcterms:created>
  <dcterms:modified xsi:type="dcterms:W3CDTF">2021-02-26T20:06:18Z</dcterms:modified>
</cp:coreProperties>
</file>